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1" r:id="rId5"/>
  </p:sldMasterIdLst>
  <p:notesMasterIdLst>
    <p:notesMasterId r:id="rId48"/>
  </p:notesMasterIdLst>
  <p:sldIdLst>
    <p:sldId id="257" r:id="rId6"/>
    <p:sldId id="258" r:id="rId7"/>
    <p:sldId id="260" r:id="rId8"/>
    <p:sldId id="261" r:id="rId9"/>
    <p:sldId id="262" r:id="rId10"/>
    <p:sldId id="263" r:id="rId11"/>
    <p:sldId id="264" r:id="rId12"/>
    <p:sldId id="265" r:id="rId13"/>
    <p:sldId id="266" r:id="rId14"/>
    <p:sldId id="267" r:id="rId15"/>
    <p:sldId id="295" r:id="rId16"/>
    <p:sldId id="296" r:id="rId17"/>
    <p:sldId id="268" r:id="rId18"/>
    <p:sldId id="269" r:id="rId19"/>
    <p:sldId id="297" r:id="rId20"/>
    <p:sldId id="270" r:id="rId21"/>
    <p:sldId id="271" r:id="rId22"/>
    <p:sldId id="272" r:id="rId23"/>
    <p:sldId id="301" r:id="rId24"/>
    <p:sldId id="311" r:id="rId25"/>
    <p:sldId id="312" r:id="rId26"/>
    <p:sldId id="305" r:id="rId27"/>
    <p:sldId id="307" r:id="rId28"/>
    <p:sldId id="309" r:id="rId29"/>
    <p:sldId id="274" r:id="rId30"/>
    <p:sldId id="275" r:id="rId31"/>
    <p:sldId id="276" r:id="rId32"/>
    <p:sldId id="277" r:id="rId33"/>
    <p:sldId id="278" r:id="rId34"/>
    <p:sldId id="280" r:id="rId35"/>
    <p:sldId id="281" r:id="rId36"/>
    <p:sldId id="294" r:id="rId37"/>
    <p:sldId id="285" r:id="rId38"/>
    <p:sldId id="286" r:id="rId39"/>
    <p:sldId id="287" r:id="rId40"/>
    <p:sldId id="288" r:id="rId41"/>
    <p:sldId id="289" r:id="rId42"/>
    <p:sldId id="292" r:id="rId43"/>
    <p:sldId id="290" r:id="rId44"/>
    <p:sldId id="291" r:id="rId45"/>
    <p:sldId id="293" r:id="rId46"/>
    <p:sldId id="27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F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9520" autoAdjust="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8B296-BCD0-4083-B39E-03C3CE59D786}" type="datetimeFigureOut">
              <a:rPr lang="en-CA" smtClean="0"/>
              <a:t>13/05/2013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B7E93-731E-48D2-B906-F2CB8289EF78}" type="slidenum">
              <a:rPr lang="en-CA" smtClean="0"/>
              <a:t>‹#›</a:t>
            </a:fld>
            <a:endParaRPr lang="en-CA"/>
          </a:p>
        </p:txBody>
      </p:sp>
    </p:spTree>
    <p:extLst>
      <p:ext uri="{BB962C8B-B14F-4D97-AF65-F5344CB8AC3E}">
        <p14:creationId xmlns:p14="http://schemas.microsoft.com/office/powerpoint/2010/main" val="71442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2367E8-A001-428D-B8FC-C6EB9045A7F3}" type="slidenum">
              <a:rPr lang="en-US" smtClean="0">
                <a:solidFill>
                  <a:prstClr val="black"/>
                </a:solidFill>
              </a:rPr>
              <a:pPr fontAlgn="base">
                <a:spcBef>
                  <a:spcPct val="0"/>
                </a:spcBef>
                <a:spcAft>
                  <a:spcPct val="0"/>
                </a:spcAft>
                <a:defRPr/>
              </a:pPr>
              <a:t>1</a:t>
            </a:fld>
            <a:endParaRPr lang="en-US" smtClean="0">
              <a:solidFill>
                <a:prstClr val="black"/>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8E603-1234-40A7-B613-1566445ABE64}" type="slidenum">
              <a:rPr lang="en-US" smtClean="0">
                <a:solidFill>
                  <a:prstClr val="black"/>
                </a:solidFill>
              </a:rPr>
              <a:pPr fontAlgn="base">
                <a:spcBef>
                  <a:spcPct val="0"/>
                </a:spcBef>
                <a:spcAft>
                  <a:spcPct val="0"/>
                </a:spcAft>
                <a:defRPr/>
              </a:pPr>
              <a:t>10</a:t>
            </a:fld>
            <a:endParaRPr lang="en-US" smtClean="0">
              <a:solidFill>
                <a:prstClr val="black"/>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80406" indent="-280406">
              <a:spcBef>
                <a:spcPct val="0"/>
              </a:spcBef>
              <a:buFont typeface="Arial" pitchFamily="34" charset="0"/>
              <a:buChar char="•"/>
            </a:pPr>
            <a:endParaRPr lang="en-US" sz="1600" dirty="0"/>
          </a:p>
          <a:p>
            <a:pPr>
              <a:spcBef>
                <a:spcPct val="0"/>
              </a:spcBef>
            </a:pPr>
            <a:r>
              <a:rPr lang="en-US" sz="1600" dirty="0"/>
              <a:t> </a:t>
            </a:r>
          </a:p>
          <a:p>
            <a:pPr>
              <a:spcBef>
                <a:spcPct val="0"/>
              </a:spcBef>
            </a:pPr>
            <a:r>
              <a:rPr lang="en-US" sz="1600" dirty="0"/>
              <a:t>The ASQ was selected because it is one of the most widely used developmental screening tools in BC. It has good psychometric properties; sensitivity and specificity rates have been shown to be 86.1% and 85.6%. Also it is easy to complete and score.</a:t>
            </a:r>
          </a:p>
          <a:p>
            <a:pPr marL="280406" indent="-280406">
              <a:spcBef>
                <a:spcPct val="0"/>
              </a:spcBef>
              <a:buFont typeface="Arial" pitchFamily="34" charset="0"/>
              <a:buChar char="•"/>
            </a:pPr>
            <a:endParaRPr lang="en-US" sz="1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FD116F-E506-4608-B725-BA2CA7937A9B}" type="slidenum">
              <a:rPr lang="en-US" smtClean="0"/>
              <a:pPr fontAlgn="base">
                <a:spcBef>
                  <a:spcPct val="0"/>
                </a:spcBef>
                <a:spcAft>
                  <a:spcPct val="0"/>
                </a:spcAft>
                <a:defRPr/>
              </a:pPr>
              <a:t>11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p>
          <a:p>
            <a:pPr eaLnBrk="1" hangingPunct="1">
              <a:lnSpc>
                <a:spcPct val="90000"/>
              </a:lnSpc>
            </a:pPr>
            <a:endParaRPr lang="en-US" sz="1200" dirty="0" smtClean="0"/>
          </a:p>
          <a:p>
            <a:pPr eaLnBrk="1" hangingPunct="1">
              <a:spcBef>
                <a:spcPct val="0"/>
              </a:spcBef>
            </a:pPr>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02687-58BF-41D3-B27C-F76931C07291}" type="slidenum">
              <a:rPr lang="en-US" smtClean="0"/>
              <a:pPr fontAlgn="base">
                <a:spcBef>
                  <a:spcPct val="0"/>
                </a:spcBef>
                <a:spcAft>
                  <a:spcPct val="0"/>
                </a:spcAft>
                <a:defRPr/>
              </a:pPr>
              <a:t>12</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1182D7-BEB4-45EC-A072-93CA07B32020}" type="slidenum">
              <a:rPr lang="en-US" smtClean="0">
                <a:solidFill>
                  <a:prstClr val="black"/>
                </a:solidFill>
              </a:rPr>
              <a:pPr>
                <a:defRPr/>
              </a:pPr>
              <a:t>13</a:t>
            </a:fld>
            <a:endParaRPr lang="en-US" smtClean="0">
              <a:solidFill>
                <a:prstClr val="black"/>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305BF65-1525-481B-A673-F40B728188AE}" type="slidenum">
              <a:rPr lang="en-US" smtClean="0">
                <a:solidFill>
                  <a:prstClr val="black"/>
                </a:solidFill>
              </a:rPr>
              <a:pPr>
                <a:defRPr/>
              </a:pPr>
              <a:t>14</a:t>
            </a:fld>
            <a:endParaRPr lang="en-US" smtClean="0">
              <a:solidFill>
                <a:prstClr val="black"/>
              </a:solidFill>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3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F65BE-6CF6-4C13-BD2B-0025E7C920D9}" type="slidenum">
              <a:rPr lang="en-US" smtClean="0"/>
              <a:pPr fontAlgn="base">
                <a:spcBef>
                  <a:spcPct val="0"/>
                </a:spcBef>
                <a:spcAft>
                  <a:spcPct val="0"/>
                </a:spcAft>
                <a:defRPr/>
              </a:pPr>
              <a:t>15</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If a child is functioning below the cutoff i.e. in the black zone they are referred to intervention services.</a:t>
            </a:r>
          </a:p>
          <a:p>
            <a:pPr eaLnBrk="1" hangingPunct="1">
              <a:spcBef>
                <a:spcPct val="0"/>
              </a:spcBef>
            </a:pPr>
            <a:r>
              <a:rPr lang="en-US" sz="2000" dirty="0" smtClean="0"/>
              <a:t>If they are functioning in the grey area or monitoring zone then they are monitored frequently depending on their age. Every 2mths to 1yr, every 3mths to 3yrs and every 6mths to 6yrs.</a:t>
            </a:r>
          </a:p>
          <a:p>
            <a:pPr eaLnBrk="1" hangingPunct="1">
              <a:spcBef>
                <a:spcPct val="0"/>
              </a:spcBef>
            </a:pPr>
            <a:r>
              <a:rPr lang="en-US" sz="2000" dirty="0" smtClean="0"/>
              <a:t>If they are functioning above the cutoff they are still monitored at recommended intervals. This is every 4mths till they are 2 and then every 6mths until they are 5yrs.</a:t>
            </a:r>
          </a:p>
          <a:p>
            <a:pPr eaLnBrk="1" hangingPunct="1">
              <a:spcBef>
                <a:spcPct val="0"/>
              </a:spcBef>
            </a:pPr>
            <a:endParaRPr lang="en-US" sz="20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37F88C-79E4-472D-AA92-24F2331817E6}" type="slidenum">
              <a:rPr lang="en-US" smtClean="0">
                <a:solidFill>
                  <a:prstClr val="black"/>
                </a:solidFill>
              </a:rPr>
              <a:pPr>
                <a:defRPr/>
              </a:pPr>
              <a:t>16</a:t>
            </a:fld>
            <a:endParaRPr lang="en-US" smtClean="0">
              <a:solidFill>
                <a:prstClr val="black"/>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80406" indent="-280406">
              <a:spcBef>
                <a:spcPct val="0"/>
              </a:spcBef>
              <a:buFont typeface="Arial" pitchFamily="34" charset="0"/>
              <a:buChar char="•"/>
            </a:pPr>
            <a:r>
              <a:rPr lang="en-US" sz="1800" dirty="0"/>
              <a:t>We also administer the Ages and Stages Social-emotional screening tool which gives a measure of social-emotional development.</a:t>
            </a:r>
          </a:p>
          <a:p>
            <a:pPr>
              <a:spcBef>
                <a:spcPct val="0"/>
              </a:spcBef>
            </a:pPr>
            <a:endParaRPr lang="en-US" sz="1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C9740A-25CE-4E3C-AA6E-5CD0EC048C36}" type="slidenum">
              <a:rPr lang="en-US" smtClean="0">
                <a:solidFill>
                  <a:prstClr val="black"/>
                </a:solidFill>
              </a:rPr>
              <a:pPr fontAlgn="base">
                <a:spcBef>
                  <a:spcPct val="0"/>
                </a:spcBef>
                <a:spcAft>
                  <a:spcPct val="0"/>
                </a:spcAft>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To date we have trained:- </a:t>
            </a:r>
          </a:p>
          <a:p>
            <a:pPr marL="280406" indent="-280406">
              <a:spcBef>
                <a:spcPct val="0"/>
              </a:spcBef>
              <a:buFont typeface="Arial" pitchFamily="34" charset="0"/>
              <a:buChar char="•"/>
            </a:pPr>
            <a:r>
              <a:rPr lang="en-US" sz="1800" dirty="0"/>
              <a:t>176 foster parents</a:t>
            </a:r>
          </a:p>
          <a:p>
            <a:pPr marL="280406" indent="-280406">
              <a:spcBef>
                <a:spcPct val="0"/>
              </a:spcBef>
              <a:buFont typeface="Arial" pitchFamily="34" charset="0"/>
              <a:buChar char="•"/>
            </a:pPr>
            <a:r>
              <a:rPr lang="en-US" sz="1800" dirty="0"/>
              <a:t>117 social workers</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E584FA-CA5D-449A-9A2F-D4A8723965A8}" type="slidenum">
              <a:rPr lang="en-US" smtClean="0">
                <a:solidFill>
                  <a:prstClr val="black"/>
                </a:solidFill>
              </a:rPr>
              <a:pPr>
                <a:defRPr/>
              </a:pPr>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smtClean="0">
                <a:solidFill>
                  <a:prstClr val="black"/>
                </a:solidFill>
              </a:rPr>
              <a:pPr>
                <a:defRPr/>
              </a:pPr>
              <a:t>19</a:t>
            </a:fld>
            <a:endParaRPr lang="en-US" smtClean="0">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800" dirty="0"/>
          </a:p>
          <a:p>
            <a:pPr eaLnBrk="1" hangingPunct="1">
              <a:spcBef>
                <a:spcPct val="0"/>
              </a:spcBef>
            </a:pPr>
            <a:endParaRPr lang="en-CA"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BA8252-1FFC-459A-9CF2-173D4AA739F0}" type="slidenum">
              <a:rPr lang="en-US" smtClean="0">
                <a:solidFill>
                  <a:prstClr val="black"/>
                </a:solidFill>
              </a:rPr>
              <a:pPr>
                <a:def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noAutofit/>
          </a:bodyPr>
          <a:lstStyle/>
          <a:p>
            <a:pPr eaLnBrk="1" hangingPunct="1">
              <a:spcBef>
                <a:spcPct val="0"/>
              </a:spcBef>
            </a:pPr>
            <a:endParaRPr lang="en-US" sz="3200"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87BEEF8-6CB5-4960-BA78-202086C61DF6}" type="slidenum">
              <a:rPr lang="en-US" smtClean="0">
                <a:solidFill>
                  <a:prstClr val="black"/>
                </a:solidFill>
              </a:rPr>
              <a:pPr>
                <a:defRPr/>
              </a:pPr>
              <a:t>21</a:t>
            </a:fld>
            <a:endParaRPr 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7E93-731E-48D2-B906-F2CB8289EF78}" type="slidenum">
              <a:rPr lang="en-CA" smtClean="0"/>
              <a:t>22</a:t>
            </a:fld>
            <a:endParaRPr lang="en-CA"/>
          </a:p>
        </p:txBody>
      </p:sp>
    </p:spTree>
    <p:extLst>
      <p:ext uri="{BB962C8B-B14F-4D97-AF65-F5344CB8AC3E}">
        <p14:creationId xmlns:p14="http://schemas.microsoft.com/office/powerpoint/2010/main" val="98256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7E93-731E-48D2-B906-F2CB8289EF78}" type="slidenum">
              <a:rPr lang="en-CA" smtClean="0"/>
              <a:t>23</a:t>
            </a:fld>
            <a:endParaRPr lang="en-CA"/>
          </a:p>
        </p:txBody>
      </p:sp>
    </p:spTree>
    <p:extLst>
      <p:ext uri="{BB962C8B-B14F-4D97-AF65-F5344CB8AC3E}">
        <p14:creationId xmlns:p14="http://schemas.microsoft.com/office/powerpoint/2010/main" val="3505851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9B7E93-731E-48D2-B906-F2CB8289EF78}" type="slidenum">
              <a:rPr lang="en-CA" smtClean="0"/>
              <a:t>24</a:t>
            </a:fld>
            <a:endParaRPr lang="en-CA"/>
          </a:p>
        </p:txBody>
      </p:sp>
    </p:spTree>
    <p:extLst>
      <p:ext uri="{BB962C8B-B14F-4D97-AF65-F5344CB8AC3E}">
        <p14:creationId xmlns:p14="http://schemas.microsoft.com/office/powerpoint/2010/main" val="2443548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D7A8D-E1A4-4422-8B0D-7750AFF5E410}" type="slidenum">
              <a:rPr lang="en-US">
                <a:solidFill>
                  <a:prstClr val="black"/>
                </a:solidFill>
              </a:rPr>
              <a:pPr/>
              <a:t>25</a:t>
            </a:fld>
            <a:endParaRPr lang="en-US">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marL="336488" indent="-336488">
              <a:buFont typeface="Arial" pitchFamily="34" charset="0"/>
              <a:buChar char="•"/>
            </a:pPr>
            <a:r>
              <a:rPr lang="en-US" sz="2000" dirty="0"/>
              <a:t>UBC through the Human Early  Learning Program </a:t>
            </a:r>
            <a:r>
              <a:rPr lang="en-US" sz="2000" dirty="0" smtClean="0"/>
              <a:t>have done </a:t>
            </a:r>
            <a:r>
              <a:rPr lang="en-US" sz="2000" dirty="0"/>
              <a:t>research on the program.</a:t>
            </a:r>
          </a:p>
          <a:p>
            <a:pPr marL="336488" indent="-336488">
              <a:buFont typeface="Arial" pitchFamily="34" charset="0"/>
              <a:buChar char="•"/>
            </a:pPr>
            <a:r>
              <a:rPr lang="en-US" sz="2000" dirty="0"/>
              <a:t>The main focus was to establish a baseline to direct future planning but they also wanted to establish the usefulness of having a program such as FED.</a:t>
            </a:r>
          </a:p>
          <a:p>
            <a:pPr marL="336488" indent="-336488">
              <a:buFont typeface="Arial" pitchFamily="34" charset="0"/>
              <a:buChar char="•"/>
            </a:pPr>
            <a:r>
              <a:rPr lang="en-US" sz="2000" dirty="0"/>
              <a:t>Dr. Susan </a:t>
            </a:r>
            <a:r>
              <a:rPr lang="en-US" sz="2000" dirty="0" err="1"/>
              <a:t>Dahinten</a:t>
            </a:r>
            <a:r>
              <a:rPr lang="en-US" sz="2000" dirty="0"/>
              <a:t> and her research assistant Samar </a:t>
            </a:r>
            <a:r>
              <a:rPr lang="en-US" sz="2000" dirty="0" err="1"/>
              <a:t>Hejazi</a:t>
            </a:r>
            <a:r>
              <a:rPr lang="en-US" sz="2000" dirty="0"/>
              <a:t> conducted the research.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0406" indent="-280406">
              <a:buFont typeface="Arial" pitchFamily="34" charset="0"/>
              <a:buChar char="•"/>
            </a:pPr>
            <a:r>
              <a:rPr lang="en-US" sz="1800" dirty="0"/>
              <a:t>In order to </a:t>
            </a:r>
            <a:r>
              <a:rPr lang="en-US" sz="1800" dirty="0" smtClean="0"/>
              <a:t>assess the impact of FED  </a:t>
            </a:r>
            <a:r>
              <a:rPr lang="en-US" sz="1800" dirty="0"/>
              <a:t>they focused on a group of children who had been in care for more than one year. The idea was to establish, if these children had been in care for more than one year, had all their health and development needs been identified. </a:t>
            </a:r>
          </a:p>
          <a:p>
            <a:pPr marL="280406" indent="-280406">
              <a:buFont typeface="Arial" pitchFamily="34" charset="0"/>
              <a:buChar char="•"/>
            </a:pPr>
            <a:r>
              <a:rPr lang="en-US" sz="1800" dirty="0"/>
              <a:t>If they had not been identified, then any needs uncovered by FED in this group, could be argued as the benefit of the FED program. </a:t>
            </a:r>
          </a:p>
          <a:p>
            <a:pPr marL="280406" indent="-280406">
              <a:buFont typeface="Arial" pitchFamily="34" charset="0"/>
              <a:buChar char="•"/>
            </a:pPr>
            <a:r>
              <a:rPr lang="en-US" sz="1800" dirty="0"/>
              <a:t>We had to take this approach because no control group was available  </a:t>
            </a:r>
          </a:p>
        </p:txBody>
      </p:sp>
      <p:sp>
        <p:nvSpPr>
          <p:cNvPr id="4" name="Slide Number Placeholder 3"/>
          <p:cNvSpPr>
            <a:spLocks noGrp="1"/>
          </p:cNvSpPr>
          <p:nvPr>
            <p:ph type="sldNum" sz="quarter" idx="10"/>
          </p:nvPr>
        </p:nvSpPr>
        <p:spPr/>
        <p:txBody>
          <a:bodyPr/>
          <a:lstStyle/>
          <a:p>
            <a:pPr>
              <a:defRPr/>
            </a:pPr>
            <a:fld id="{B676D611-BD82-4354-9460-0E827D39D166}" type="slidenum">
              <a:rPr lang="en-CA" smtClean="0">
                <a:solidFill>
                  <a:prstClr val="black"/>
                </a:solidFill>
              </a:rPr>
              <a:pPr>
                <a:defRPr/>
              </a:pPr>
              <a:t>26</a:t>
            </a:fld>
            <a:endParaRPr lang="en-CA">
              <a:solidFill>
                <a:prstClr val="black"/>
              </a:solidFill>
            </a:endParaRPr>
          </a:p>
        </p:txBody>
      </p:sp>
    </p:spTree>
    <p:extLst>
      <p:ext uri="{BB962C8B-B14F-4D97-AF65-F5344CB8AC3E}">
        <p14:creationId xmlns:p14="http://schemas.microsoft.com/office/powerpoint/2010/main" val="3578944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eaLnBrk="1" hangingPunct="1"/>
            <a:endParaRPr lang="en-US" sz="1800" dirty="0"/>
          </a:p>
          <a:p>
            <a:pPr eaLnBrk="1" hangingPunct="1"/>
            <a:endParaRPr lang="en-US" baseline="0" dirty="0" smtClean="0">
              <a:solidFill>
                <a:srgbClr val="FF0000"/>
              </a:solidFill>
              <a:latin typeface="Arial" charset="0"/>
            </a:endParaRPr>
          </a:p>
          <a:p>
            <a:pPr eaLnBrk="1" hangingPunct="1"/>
            <a:endParaRPr lang="en-US" dirty="0" smtClean="0">
              <a:solidFill>
                <a:srgbClr val="FF0000"/>
              </a:solidFill>
              <a:latin typeface="Arial" charset="0"/>
            </a:endParaRPr>
          </a:p>
          <a:p>
            <a:pPr eaLnBrk="1" hangingPunct="1">
              <a:lnSpc>
                <a:spcPct val="90000"/>
              </a:lnSpc>
            </a:pPr>
            <a:endParaRPr lang="en-US" dirty="0" smtClean="0"/>
          </a:p>
        </p:txBody>
      </p:sp>
      <p:sp>
        <p:nvSpPr>
          <p:cNvPr id="4" name="Slide Number Placeholder 3"/>
          <p:cNvSpPr txBox="1">
            <a:spLocks noGrp="1"/>
          </p:cNvSpPr>
          <p:nvPr/>
        </p:nvSpPr>
        <p:spPr>
          <a:xfrm>
            <a:off x="3884029" y="8684926"/>
            <a:ext cx="2972421" cy="457513"/>
          </a:xfrm>
          <a:prstGeom prst="rect">
            <a:avLst/>
          </a:prstGeom>
          <a:noFill/>
        </p:spPr>
        <p:txBody>
          <a:bodyPr lIns="91425" tIns="45714" rIns="91425" bIns="45714" anchor="b"/>
          <a:lstStyle/>
          <a:p>
            <a:pPr algn="r">
              <a:defRPr/>
            </a:pPr>
            <a:fld id="{226CAB0A-D2FB-41B7-AE33-F7921BB42B35}" type="slidenum">
              <a:rPr lang="en-CA" sz="1200">
                <a:solidFill>
                  <a:prstClr val="black"/>
                </a:solidFill>
                <a:cs typeface="Arial" charset="0"/>
              </a:rPr>
              <a:pPr algn="r">
                <a:defRPr/>
              </a:pPr>
              <a:t>27</a:t>
            </a:fld>
            <a:endParaRPr lang="en-CA" sz="1200" dirty="0">
              <a:solidFill>
                <a:prstClr val="black"/>
              </a:solidFil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620" y="4277892"/>
            <a:ext cx="5486400" cy="4114800"/>
          </a:xfrm>
        </p:spPr>
        <p:txBody>
          <a:bodyPr/>
          <a:lstStyle/>
          <a:p>
            <a:pPr marL="168235" indent="-168235">
              <a:buFont typeface="Arial" pitchFamily="34" charset="0"/>
              <a:buChar char="•"/>
            </a:pPr>
            <a:r>
              <a:rPr lang="en-US" sz="1600" dirty="0" smtClean="0"/>
              <a:t>The findings clearly indicate a need for a more systematic approach for monitoring and supporting health screening and immunizations for children in care. </a:t>
            </a:r>
          </a:p>
          <a:p>
            <a:endParaRPr lang="en-US" sz="1600" dirty="0"/>
          </a:p>
        </p:txBody>
      </p:sp>
      <p:sp>
        <p:nvSpPr>
          <p:cNvPr id="4" name="Slide Number Placeholder 3"/>
          <p:cNvSpPr>
            <a:spLocks noGrp="1"/>
          </p:cNvSpPr>
          <p:nvPr>
            <p:ph type="sldNum" sz="quarter" idx="10"/>
          </p:nvPr>
        </p:nvSpPr>
        <p:spPr/>
        <p:txBody>
          <a:bodyPr/>
          <a:lstStyle/>
          <a:p>
            <a:pPr>
              <a:defRPr/>
            </a:pPr>
            <a:fld id="{B676D611-BD82-4354-9460-0E827D39D166}" type="slidenum">
              <a:rPr lang="en-CA" smtClean="0">
                <a:solidFill>
                  <a:prstClr val="black"/>
                </a:solidFill>
              </a:rPr>
              <a:pPr>
                <a:defRPr/>
              </a:pPr>
              <a:t>28</a:t>
            </a:fld>
            <a:endParaRPr lang="en-CA">
              <a:solidFill>
                <a:prstClr val="black"/>
              </a:solidFill>
            </a:endParaRPr>
          </a:p>
        </p:txBody>
      </p:sp>
    </p:spTree>
    <p:extLst>
      <p:ext uri="{BB962C8B-B14F-4D97-AF65-F5344CB8AC3E}">
        <p14:creationId xmlns:p14="http://schemas.microsoft.com/office/powerpoint/2010/main" val="2852107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B676D611-BD82-4354-9460-0E827D39D166}" type="slidenum">
              <a:rPr lang="en-CA" smtClean="0">
                <a:solidFill>
                  <a:prstClr val="black"/>
                </a:solidFill>
              </a:rPr>
              <a:pPr>
                <a:defRPr/>
              </a:pPr>
              <a:t>29</a:t>
            </a:fld>
            <a:endParaRPr lang="en-CA">
              <a:solidFill>
                <a:prstClr val="black"/>
              </a:solidFill>
            </a:endParaRPr>
          </a:p>
        </p:txBody>
      </p:sp>
    </p:spTree>
    <p:extLst>
      <p:ext uri="{BB962C8B-B14F-4D97-AF65-F5344CB8AC3E}">
        <p14:creationId xmlns:p14="http://schemas.microsoft.com/office/powerpoint/2010/main" val="109880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800"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367742-D9FB-4960-BF4E-9B510CE6A27A}" type="slidenum">
              <a:rPr lang="en-US" smtClean="0">
                <a:solidFill>
                  <a:prstClr val="black"/>
                </a:solidFill>
              </a:rPr>
              <a:pPr>
                <a:defRPr/>
              </a:pPr>
              <a:t>30</a:t>
            </a:fld>
            <a:endParaRPr lang="en-US" smtClean="0">
              <a:solidFill>
                <a:prstClr val="black"/>
              </a:solidFill>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36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76D611-BD82-4354-9460-0E827D39D166}" type="slidenum">
              <a:rPr lang="en-CA" smtClean="0">
                <a:solidFill>
                  <a:prstClr val="black"/>
                </a:solidFill>
              </a:rPr>
              <a:pPr>
                <a:defRPr/>
              </a:pPr>
              <a:t>31</a:t>
            </a:fld>
            <a:endParaRPr lang="en-CA">
              <a:solidFill>
                <a:prstClr val="black"/>
              </a:solidFill>
            </a:endParaRPr>
          </a:p>
        </p:txBody>
      </p:sp>
    </p:spTree>
    <p:extLst>
      <p:ext uri="{BB962C8B-B14F-4D97-AF65-F5344CB8AC3E}">
        <p14:creationId xmlns:p14="http://schemas.microsoft.com/office/powerpoint/2010/main" val="1576065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76D611-BD82-4354-9460-0E827D39D166}" type="slidenum">
              <a:rPr lang="en-CA" smtClean="0">
                <a:solidFill>
                  <a:prstClr val="black"/>
                </a:solidFill>
              </a:rPr>
              <a:pPr>
                <a:defRPr/>
              </a:pPr>
              <a:t>32</a:t>
            </a:fld>
            <a:endParaRPr lang="en-CA">
              <a:solidFill>
                <a:prstClr val="black"/>
              </a:solidFill>
            </a:endParaRPr>
          </a:p>
        </p:txBody>
      </p:sp>
    </p:spTree>
    <p:extLst>
      <p:ext uri="{BB962C8B-B14F-4D97-AF65-F5344CB8AC3E}">
        <p14:creationId xmlns:p14="http://schemas.microsoft.com/office/powerpoint/2010/main" val="157606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33</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34</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35</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342900" lvl="0" indent="-342900">
              <a:lnSpc>
                <a:spcPct val="115000"/>
              </a:lnSpc>
              <a:spcAft>
                <a:spcPts val="0"/>
              </a:spcAft>
              <a:buFont typeface="Symbol"/>
              <a:buChar char=""/>
            </a:pPr>
            <a:endParaRPr lang="en-CA" dirty="0">
              <a:effectLst/>
              <a:latin typeface="+mn-lt"/>
              <a:ea typeface="Calibri"/>
              <a:cs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36</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37</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38</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171450" indent="-171450" eaLnBrk="1" hangingPunct="1">
              <a:spcBef>
                <a:spcPct val="0"/>
              </a:spcBef>
              <a:buFont typeface="Arial" pitchFamily="34" charset="0"/>
              <a:buChar char="•"/>
            </a:pPr>
            <a:endParaRPr lang="en-US" sz="10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39</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171450" indent="-171450" eaLnBrk="1" hangingPunct="1">
              <a:spcBef>
                <a:spcPct val="0"/>
              </a:spcBef>
              <a:buFont typeface="Arial" pitchFamily="34" charset="0"/>
              <a:buChar char="•"/>
            </a:pPr>
            <a:endParaRPr lang="en-US" sz="18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0406" indent="-280406">
              <a:buFont typeface="Arial" pitchFamily="34" charset="0"/>
              <a:buChar char="•"/>
            </a:pPr>
            <a:endParaRPr lang="en-CA" sz="1800" dirty="0"/>
          </a:p>
        </p:txBody>
      </p:sp>
      <p:sp>
        <p:nvSpPr>
          <p:cNvPr id="4" name="Slide Number Placeholder 3"/>
          <p:cNvSpPr>
            <a:spLocks noGrp="1"/>
          </p:cNvSpPr>
          <p:nvPr>
            <p:ph type="sldNum" sz="quarter" idx="10"/>
          </p:nvPr>
        </p:nvSpPr>
        <p:spPr/>
        <p:txBody>
          <a:bodyPr/>
          <a:lstStyle/>
          <a:p>
            <a:fld id="{2E587014-DB1C-47C0-94A8-5EA1213DAB7E}"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4267929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40</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a:solidFill>
                  <a:prstClr val="black"/>
                </a:solidFill>
              </a:rPr>
              <a:pPr>
                <a:defRPr/>
              </a:pPr>
              <a:t>41</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Autofit/>
          </a:bodyPr>
          <a:lstStyle/>
          <a:p>
            <a:pPr lvl="0">
              <a:lnSpc>
                <a:spcPct val="115000"/>
              </a:lnSpc>
              <a:spcAft>
                <a:spcPts val="0"/>
              </a:spcAft>
            </a:pPr>
            <a:endParaRPr lang="en-CA" sz="1600" dirty="0">
              <a:effectLst/>
              <a:latin typeface="+mn-lt"/>
              <a:ea typeface="Calibri"/>
              <a:cs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7EE4-2226-453B-B296-659AD66C3845}" type="slidenum">
              <a:rPr lang="en-US" smtClean="0">
                <a:solidFill>
                  <a:prstClr val="black"/>
                </a:solidFill>
              </a:rPr>
              <a:pPr>
                <a:defRPr/>
              </a:pPr>
              <a:t>42</a:t>
            </a:fld>
            <a:endParaRPr lang="en-US" smtClean="0">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CA" sz="1800"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57E8C-DDE6-461A-9F44-262648106E11}" type="slidenum">
              <a:rPr lang="en-CA" smtClean="0">
                <a:solidFill>
                  <a:prstClr val="black"/>
                </a:solidFill>
              </a:rPr>
              <a:pPr fontAlgn="base">
                <a:spcBef>
                  <a:spcPct val="0"/>
                </a:spcBef>
                <a:spcAft>
                  <a:spcPct val="0"/>
                </a:spcAft>
                <a:defRPr/>
              </a:pPr>
              <a:t>5</a:t>
            </a:fld>
            <a:endParaRPr lang="en-CA"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CA" sz="1800" dirty="0"/>
          </a:p>
        </p:txBody>
      </p:sp>
      <p:sp>
        <p:nvSpPr>
          <p:cNvPr id="4" name="Slide Number Placeholder 3"/>
          <p:cNvSpPr>
            <a:spLocks noGrp="1"/>
          </p:cNvSpPr>
          <p:nvPr>
            <p:ph type="sldNum" sz="quarter" idx="10"/>
          </p:nvPr>
        </p:nvSpPr>
        <p:spPr/>
        <p:txBody>
          <a:bodyPr/>
          <a:lstStyle/>
          <a:p>
            <a:fld id="{2E587014-DB1C-47C0-94A8-5EA1213DAB7E}" type="slidenum">
              <a:rPr lang="en-CA">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426792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CC4A29-BCEA-4DE7-A0DE-0F028BD56732}" type="slidenum">
              <a:rPr lang="en-US" smtClean="0">
                <a:solidFill>
                  <a:prstClr val="black"/>
                </a:solidFill>
              </a:rPr>
              <a:pPr fontAlgn="base">
                <a:spcBef>
                  <a:spcPct val="0"/>
                </a:spcBef>
                <a:spcAft>
                  <a:spcPct val="0"/>
                </a:spcAft>
                <a:def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CA" sz="2000" dirty="0"/>
              <a:t>The program was set up through a collaboration of:-</a:t>
            </a:r>
          </a:p>
          <a:p>
            <a:pPr eaLnBrk="1" hangingPunct="1">
              <a:spcBef>
                <a:spcPct val="0"/>
              </a:spcBef>
            </a:pPr>
            <a:r>
              <a:rPr lang="en-CA" sz="2000" dirty="0"/>
              <a:t> </a:t>
            </a:r>
          </a:p>
          <a:p>
            <a:pPr marL="336488" indent="-336488">
              <a:spcBef>
                <a:spcPct val="0"/>
              </a:spcBef>
              <a:buFont typeface="Arial" pitchFamily="34" charset="0"/>
              <a:buChar char="•"/>
            </a:pPr>
            <a:r>
              <a:rPr lang="en-CA" sz="2000" dirty="0"/>
              <a:t>The Vancouver Coastal MCFD </a:t>
            </a:r>
          </a:p>
          <a:p>
            <a:pPr marL="336488" indent="-336488">
              <a:spcBef>
                <a:spcPct val="0"/>
              </a:spcBef>
              <a:buFont typeface="Arial" pitchFamily="34" charset="0"/>
              <a:buChar char="•"/>
            </a:pPr>
            <a:r>
              <a:rPr lang="en-CA" sz="2000" dirty="0"/>
              <a:t>Vancouver Coastal Health Authority</a:t>
            </a:r>
          </a:p>
          <a:p>
            <a:pPr marL="336488" indent="-336488">
              <a:spcBef>
                <a:spcPct val="0"/>
              </a:spcBef>
              <a:buFont typeface="Arial" pitchFamily="34" charset="0"/>
              <a:buChar char="•"/>
            </a:pPr>
            <a:r>
              <a:rPr lang="en-CA" sz="2000" dirty="0"/>
              <a:t>The Developmental Disabilities Association</a:t>
            </a:r>
          </a:p>
          <a:p>
            <a:pPr marL="336488" indent="-336488">
              <a:spcBef>
                <a:spcPct val="0"/>
              </a:spcBef>
              <a:buFont typeface="Arial" pitchFamily="34" charset="0"/>
              <a:buChar char="•"/>
            </a:pPr>
            <a:r>
              <a:rPr lang="en-CA" sz="2000" dirty="0"/>
              <a:t>Vancouver Native Health Society </a:t>
            </a:r>
          </a:p>
          <a:p>
            <a:pPr marL="336488" indent="-336488">
              <a:spcBef>
                <a:spcPct val="0"/>
              </a:spcBef>
              <a:buFont typeface="Arial" pitchFamily="34" charset="0"/>
              <a:buChar char="•"/>
            </a:pPr>
            <a:r>
              <a:rPr lang="en-CA" sz="2000" dirty="0"/>
              <a:t>Vancouver Aboriginal Child and Family Social Services Society </a:t>
            </a:r>
          </a:p>
          <a:p>
            <a:pPr marL="336488" indent="-336488">
              <a:spcBef>
                <a:spcPct val="0"/>
              </a:spcBef>
              <a:buFont typeface="Arial" pitchFamily="34" charset="0"/>
              <a:buChar char="•"/>
            </a:pPr>
            <a:r>
              <a:rPr lang="en-CA" sz="2000" dirty="0" err="1"/>
              <a:t>Ayas</a:t>
            </a:r>
            <a:r>
              <a:rPr lang="en-CA" sz="2000" dirty="0"/>
              <a:t> Men </a:t>
            </a:r>
            <a:r>
              <a:rPr lang="en-CA" sz="2000" dirty="0" err="1"/>
              <a:t>Men</a:t>
            </a:r>
            <a:endParaRPr lang="en-CA" sz="2000"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ACB23-D9FE-4D89-8D0C-EB3BF875E00B}" type="slidenum">
              <a:rPr lang="en-CA" smtClean="0">
                <a:solidFill>
                  <a:prstClr val="black"/>
                </a:solidFill>
              </a:rPr>
              <a:pPr fontAlgn="base">
                <a:spcBef>
                  <a:spcPct val="0"/>
                </a:spcBef>
                <a:spcAft>
                  <a:spcPct val="0"/>
                </a:spcAft>
                <a:defRPr/>
              </a:pPr>
              <a:t>8</a:t>
            </a:fld>
            <a:endParaRPr lang="en-CA"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1A7EE4-2226-453B-B296-659AD66C3845}" type="slidenum">
              <a:rPr lang="en-US" smtClean="0">
                <a:solidFill>
                  <a:prstClr val="black"/>
                </a:solidFill>
              </a:rPr>
              <a:pPr fontAlgn="base">
                <a:spcBef>
                  <a:spcPct val="0"/>
                </a:spcBef>
                <a:spcAft>
                  <a:spcPct val="0"/>
                </a:spcAft>
                <a:defRPr/>
              </a:pPr>
              <a:t>9</a:t>
            </a:fld>
            <a:endParaRPr lang="en-US" smtClean="0">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6858000"/>
            <a:chOff x="0" y="0"/>
            <a:chExt cx="9144000" cy="6858000"/>
          </a:xfrm>
        </p:grpSpPr>
        <p:sp>
          <p:nvSpPr>
            <p:cNvPr id="5" name="Rectangle 4"/>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Rectangle 5"/>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7" name="Date Placeholder 3"/>
          <p:cNvSpPr>
            <a:spLocks noGrp="1"/>
          </p:cNvSpPr>
          <p:nvPr>
            <p:ph type="dt" sz="half" idx="10"/>
          </p:nvPr>
        </p:nvSpPr>
        <p:spPr/>
        <p:txBody>
          <a:bodyPr/>
          <a:lstStyle>
            <a:lvl1pPr>
              <a:defRPr/>
            </a:lvl1pPr>
          </a:lstStyle>
          <a:p>
            <a:pPr>
              <a:defRPr/>
            </a:pPr>
            <a:fld id="{5EBF6FF5-129E-4F11-BDE7-220F5B78380A}"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057D0E-49D6-4264-BB89-9E2FEC3B0C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53754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04AB265-8101-4A5B-81B4-ABE621E51438}"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7E022-D704-4806-8E6A-978F54B8465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6346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1D11DB2-73E5-42E2-8CDD-3AA24EE1277D}"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C622AA-C7A7-4829-A9E1-5326AA79C41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3619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A4874D6F-5B38-4E6F-89B9-89899A8F46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957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6858000"/>
            <a:chOff x="0" y="0"/>
            <a:chExt cx="9144000" cy="6858000"/>
          </a:xfrm>
        </p:grpSpPr>
        <p:sp>
          <p:nvSpPr>
            <p:cNvPr id="5" name="Rectangle 4"/>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Rectangle 5"/>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7" name="Date Placeholder 3"/>
          <p:cNvSpPr>
            <a:spLocks noGrp="1"/>
          </p:cNvSpPr>
          <p:nvPr>
            <p:ph type="dt" sz="half" idx="10"/>
          </p:nvPr>
        </p:nvSpPr>
        <p:spPr/>
        <p:txBody>
          <a:bodyPr/>
          <a:lstStyle>
            <a:lvl1pPr>
              <a:defRPr/>
            </a:lvl1pPr>
          </a:lstStyle>
          <a:p>
            <a:pPr>
              <a:defRPr/>
            </a:pPr>
            <a:fld id="{78FE8874-EC6A-4491-867E-44870CB5E9DD}"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353890A-A216-45AD-B1D2-02AA0A9FD3E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56693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27373"/>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E3D333D6-1F5E-4142-B669-77F6CBD17925}"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58BB7C-43E5-4FBC-86D2-9A11FCBEB38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9701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54399-4FF8-40B2-A0A4-FC09BD8D008A}"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6268A-94E6-45D1-A5F4-782283E67CE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7196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entury Gothic"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F830FE4D-289A-41BB-A50D-83623E09C3BD}"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F19582-F073-4A62-B223-4419249F3D0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483064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6A70223D-F06D-466D-B4FC-15F12784E728}"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4B064A-5682-4E2F-AB45-50FE23FBF3A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0996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DC9031ED-0077-4191-BE47-76F30F139545}" type="datetimeFigureOut">
              <a:rPr lang="en-CA">
                <a:solidFill>
                  <a:prstClr val="black">
                    <a:tint val="75000"/>
                  </a:prstClr>
                </a:solidFill>
              </a:rPr>
              <a:pPr>
                <a:defRPr/>
              </a:pPr>
              <a:t>13/05/2013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BE0CF4-62B5-4063-9D46-8F93B6C07C8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525417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B955C-DCC0-47D2-9C6C-1E86DA17065B}" type="datetimeFigureOut">
              <a:rPr lang="en-CA">
                <a:solidFill>
                  <a:prstClr val="black">
                    <a:tint val="75000"/>
                  </a:prstClr>
                </a:solidFill>
              </a:rPr>
              <a:pPr>
                <a:defRPr/>
              </a:pPr>
              <a:t>13/05/2013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7DF702F-5272-4CE6-9721-437C9257087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724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927373"/>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D508E3B2-2D65-406A-A202-9395BE237E64}"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6241D2-0167-41F7-A2C6-5B8B52B1654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526121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23210E-40FB-40C1-802F-7D18AD6D2B17}"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0AE842-81EC-4FAD-8BB1-F69CA994F0F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3556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66956A-9A3D-4EF9-BA21-DC3D53EBF111}"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28EC9A-1B45-404F-8A63-ABCC571CBC9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6973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89BF4DC-34A3-4D7A-AD7D-B6696AD20480}"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D3C682-5D54-4711-87BA-D758622D2AC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383163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6933CCF-4594-4D4A-B70E-3A76D0828280}"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4B728B-E986-4D82-A0C6-BF8FD368D062}"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65645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6858000"/>
            <a:chOff x="0" y="0"/>
            <a:chExt cx="9144000" cy="6858000"/>
          </a:xfrm>
        </p:grpSpPr>
        <p:sp>
          <p:nvSpPr>
            <p:cNvPr id="5" name="Rectangle 4"/>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Rectangle 5"/>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7" name="Date Placeholder 3"/>
          <p:cNvSpPr>
            <a:spLocks noGrp="1"/>
          </p:cNvSpPr>
          <p:nvPr>
            <p:ph type="dt" sz="half" idx="10"/>
          </p:nvPr>
        </p:nvSpPr>
        <p:spPr/>
        <p:txBody>
          <a:bodyPr/>
          <a:lstStyle>
            <a:lvl1pPr>
              <a:defRPr/>
            </a:lvl1pPr>
          </a:lstStyle>
          <a:p>
            <a:pPr>
              <a:defRPr/>
            </a:pPr>
            <a:fld id="{5EBF6FF5-129E-4F11-BDE7-220F5B78380A}"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057D0E-49D6-4264-BB89-9E2FEC3B0C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28035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927373"/>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D508E3B2-2D65-406A-A202-9395BE237E64}"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6241D2-0167-41F7-A2C6-5B8B52B1654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47221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CA0C9C-E448-4B83-91AF-56A7ADCA2865}"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47ACFF-DD49-427D-8526-12FB77C5C71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23435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entury Gothic"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2D1578E-764D-4F25-867A-4B2739898063}"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3F6FD6-F5F9-4D92-9D32-511678DA0D2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01658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B773793-5000-47C4-A82A-6986888906CC}"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3130B9-71DE-4CD2-A9FD-B6F5647B5EF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91018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997811E-9221-46F4-8B3D-8DDCC2312B86}" type="datetimeFigureOut">
              <a:rPr lang="en-CA">
                <a:solidFill>
                  <a:prstClr val="black">
                    <a:tint val="75000"/>
                  </a:prstClr>
                </a:solidFill>
              </a:rPr>
              <a:pPr>
                <a:defRPr/>
              </a:pPr>
              <a:t>13/05/2013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838255-D40E-43F6-AC97-D94AD3AA050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7304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CA0C9C-E448-4B83-91AF-56A7ADCA2865}"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47ACFF-DD49-427D-8526-12FB77C5C71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46028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0BAA69-3BBB-400C-8E8E-E79653A00786}" type="datetimeFigureOut">
              <a:rPr lang="en-CA">
                <a:solidFill>
                  <a:prstClr val="black">
                    <a:tint val="75000"/>
                  </a:prstClr>
                </a:solidFill>
              </a:rPr>
              <a:pPr>
                <a:defRPr/>
              </a:pPr>
              <a:t>13/05/2013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04FCFB-B2D6-4CD8-8508-F6071147D3A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826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908979-CA1B-445A-9EFF-74F5BD1EBC84}"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7859D-BA07-4343-B21D-C679D603B6C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51288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FDB55A-012E-4298-AAE3-D4A9A7724AF2}"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B21F2B-78EC-469E-ADDC-A24B1E0A980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428891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04AB265-8101-4A5B-81B4-ABE621E51438}"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7E022-D704-4806-8E6A-978F54B8465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43965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1D11DB2-73E5-42E2-8CDD-3AA24EE1277D}"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C622AA-C7A7-4829-A9E1-5326AA79C41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60179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A4874D6F-5B38-4E6F-89B9-89899A8F46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498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6858000"/>
            <a:chOff x="0" y="0"/>
            <a:chExt cx="9144000" cy="6858000"/>
          </a:xfrm>
        </p:grpSpPr>
        <p:sp>
          <p:nvSpPr>
            <p:cNvPr id="5" name="Rectangle 4"/>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Rectangle 5"/>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7" name="Date Placeholder 3"/>
          <p:cNvSpPr>
            <a:spLocks noGrp="1"/>
          </p:cNvSpPr>
          <p:nvPr>
            <p:ph type="dt" sz="half" idx="10"/>
          </p:nvPr>
        </p:nvSpPr>
        <p:spPr/>
        <p:txBody>
          <a:bodyPr/>
          <a:lstStyle>
            <a:lvl1pPr>
              <a:defRPr/>
            </a:lvl1pPr>
          </a:lstStyle>
          <a:p>
            <a:pPr>
              <a:defRPr/>
            </a:pPr>
            <a:fld id="{5EBF6FF5-129E-4F11-BDE7-220F5B78380A}"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057D0E-49D6-4264-BB89-9E2FEC3B0C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57887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927373"/>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D508E3B2-2D65-406A-A202-9395BE237E64}"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6241D2-0167-41F7-A2C6-5B8B52B1654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1721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CA0C9C-E448-4B83-91AF-56A7ADCA2865}"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47ACFF-DD49-427D-8526-12FB77C5C71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48019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entury Gothic"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2D1578E-764D-4F25-867A-4B2739898063}"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3F6FD6-F5F9-4D92-9D32-511678DA0D2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4576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entury Gothic"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2D1578E-764D-4F25-867A-4B2739898063}"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3F6FD6-F5F9-4D92-9D32-511678DA0D2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4183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B773793-5000-47C4-A82A-6986888906CC}"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3130B9-71DE-4CD2-A9FD-B6F5647B5EF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77718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997811E-9221-46F4-8B3D-8DDCC2312B86}" type="datetimeFigureOut">
              <a:rPr lang="en-CA">
                <a:solidFill>
                  <a:prstClr val="black">
                    <a:tint val="75000"/>
                  </a:prstClr>
                </a:solidFill>
              </a:rPr>
              <a:pPr>
                <a:defRPr/>
              </a:pPr>
              <a:t>13/05/2013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838255-D40E-43F6-AC97-D94AD3AA050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546471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0BAA69-3BBB-400C-8E8E-E79653A00786}" type="datetimeFigureOut">
              <a:rPr lang="en-CA">
                <a:solidFill>
                  <a:prstClr val="black">
                    <a:tint val="75000"/>
                  </a:prstClr>
                </a:solidFill>
              </a:rPr>
              <a:pPr>
                <a:defRPr/>
              </a:pPr>
              <a:t>13/05/2013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04FCFB-B2D6-4CD8-8508-F6071147D3A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625324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908979-CA1B-445A-9EFF-74F5BD1EBC84}"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7859D-BA07-4343-B21D-C679D603B6C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90081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FDB55A-012E-4298-AAE3-D4A9A7724AF2}"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B21F2B-78EC-469E-ADDC-A24B1E0A980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93576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04AB265-8101-4A5B-81B4-ABE621E51438}"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7E022-D704-4806-8E6A-978F54B8465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389666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1D11DB2-73E5-42E2-8CDD-3AA24EE1277D}"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C622AA-C7A7-4829-A9E1-5326AA79C41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7609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A4874D6F-5B38-4E6F-89B9-89899A8F46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3956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6858000"/>
            <a:chOff x="0" y="0"/>
            <a:chExt cx="9144000" cy="6858000"/>
          </a:xfrm>
        </p:grpSpPr>
        <p:sp>
          <p:nvSpPr>
            <p:cNvPr id="5" name="Rectangle 4"/>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Rectangle 5"/>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7" name="Date Placeholder 3"/>
          <p:cNvSpPr>
            <a:spLocks noGrp="1"/>
          </p:cNvSpPr>
          <p:nvPr>
            <p:ph type="dt" sz="half" idx="10"/>
          </p:nvPr>
        </p:nvSpPr>
        <p:spPr/>
        <p:txBody>
          <a:bodyPr/>
          <a:lstStyle>
            <a:lvl1pPr>
              <a:defRPr/>
            </a:lvl1pPr>
          </a:lstStyle>
          <a:p>
            <a:pPr>
              <a:defRPr/>
            </a:pPr>
            <a:fld id="{5EBF6FF5-129E-4F11-BDE7-220F5B78380A}"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057D0E-49D6-4264-BB89-9E2FEC3B0C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1983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927373"/>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D508E3B2-2D65-406A-A202-9395BE237E64}"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6241D2-0167-41F7-A2C6-5B8B52B1654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5446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B773793-5000-47C4-A82A-6986888906CC}"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3130B9-71DE-4CD2-A9FD-B6F5647B5EF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41372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CA0C9C-E448-4B83-91AF-56A7ADCA2865}"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47ACFF-DD49-427D-8526-12FB77C5C71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13105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entury Gothic"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2D1578E-764D-4F25-867A-4B2739898063}"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3F6FD6-F5F9-4D92-9D32-511678DA0D2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35154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B773793-5000-47C4-A82A-6986888906CC}" type="datetimeFigureOut">
              <a:rPr lang="en-CA">
                <a:solidFill>
                  <a:prstClr val="black">
                    <a:tint val="75000"/>
                  </a:prstClr>
                </a:solidFill>
              </a:rPr>
              <a:pPr>
                <a:defRPr/>
              </a:pPr>
              <a:t>13/05/2013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3130B9-71DE-4CD2-A9FD-B6F5647B5EF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545786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997811E-9221-46F4-8B3D-8DDCC2312B86}" type="datetimeFigureOut">
              <a:rPr lang="en-CA">
                <a:solidFill>
                  <a:prstClr val="black">
                    <a:tint val="75000"/>
                  </a:prstClr>
                </a:solidFill>
              </a:rPr>
              <a:pPr>
                <a:defRPr/>
              </a:pPr>
              <a:t>13/05/2013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838255-D40E-43F6-AC97-D94AD3AA050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11308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0BAA69-3BBB-400C-8E8E-E79653A00786}" type="datetimeFigureOut">
              <a:rPr lang="en-CA">
                <a:solidFill>
                  <a:prstClr val="black">
                    <a:tint val="75000"/>
                  </a:prstClr>
                </a:solidFill>
              </a:rPr>
              <a:pPr>
                <a:defRPr/>
              </a:pPr>
              <a:t>13/05/2013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04FCFB-B2D6-4CD8-8508-F6071147D3A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42136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908979-CA1B-445A-9EFF-74F5BD1EBC84}"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7859D-BA07-4343-B21D-C679D603B6C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46078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FDB55A-012E-4298-AAE3-D4A9A7724AF2}"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B21F2B-78EC-469E-ADDC-A24B1E0A980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00115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04AB265-8101-4A5B-81B4-ABE621E51438}"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7E022-D704-4806-8E6A-978F54B8465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63424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1D11DB2-73E5-42E2-8CDD-3AA24EE1277D}"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C622AA-C7A7-4829-A9E1-5326AA79C41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71489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A4874D6F-5B38-4E6F-89B9-89899A8F46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630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997811E-9221-46F4-8B3D-8DDCC2312B86}" type="datetimeFigureOut">
              <a:rPr lang="en-CA">
                <a:solidFill>
                  <a:prstClr val="black">
                    <a:tint val="75000"/>
                  </a:prstClr>
                </a:solidFill>
              </a:rPr>
              <a:pPr>
                <a:defRPr/>
              </a:pPr>
              <a:t>13/05/2013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838255-D40E-43F6-AC97-D94AD3AA050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1690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0BAA69-3BBB-400C-8E8E-E79653A00786}" type="datetimeFigureOut">
              <a:rPr lang="en-CA">
                <a:solidFill>
                  <a:prstClr val="black">
                    <a:tint val="75000"/>
                  </a:prstClr>
                </a:solidFill>
              </a:rPr>
              <a:pPr>
                <a:defRPr/>
              </a:pPr>
              <a:t>13/05/2013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04FCFB-B2D6-4CD8-8508-F6071147D3A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6109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908979-CA1B-445A-9EFF-74F5BD1EBC84}"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7859D-BA07-4343-B21D-C679D603B6C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0585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FDB55A-012E-4298-AAE3-D4A9A7724AF2}" type="datetimeFigureOut">
              <a:rPr lang="en-CA">
                <a:solidFill>
                  <a:prstClr val="black">
                    <a:tint val="75000"/>
                  </a:prstClr>
                </a:solidFill>
              </a:rPr>
              <a:pPr>
                <a:defRPr/>
              </a:pPr>
              <a:t>13/05/2013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B21F2B-78EC-469E-ADDC-A24B1E0A980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1217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9" name="Rectangle 8"/>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018540-F69A-44EE-BE48-3DB0D4FDB0F7}"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EED994-75A0-4D3A-BAED-91F57BB5064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97184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lang="en-CA" sz="3800" dirty="0">
          <a:solidFill>
            <a:srgbClr val="C6E8FF"/>
          </a:solidFill>
          <a:latin typeface="Century Gothic" pitchFamily="34" charset="0"/>
          <a:ea typeface="+mj-ea"/>
          <a:cs typeface="+mj-cs"/>
        </a:defRPr>
      </a:lvl1pPr>
      <a:lvl2pPr algn="ctr" rtl="0" eaLnBrk="0" fontAlgn="base" hangingPunct="0">
        <a:spcBef>
          <a:spcPct val="0"/>
        </a:spcBef>
        <a:spcAft>
          <a:spcPct val="0"/>
        </a:spcAft>
        <a:defRPr sz="3800">
          <a:solidFill>
            <a:srgbClr val="C6E8FF"/>
          </a:solidFill>
          <a:latin typeface="Century Gothic" pitchFamily="34" charset="0"/>
        </a:defRPr>
      </a:lvl2pPr>
      <a:lvl3pPr algn="ctr" rtl="0" eaLnBrk="0" fontAlgn="base" hangingPunct="0">
        <a:spcBef>
          <a:spcPct val="0"/>
        </a:spcBef>
        <a:spcAft>
          <a:spcPct val="0"/>
        </a:spcAft>
        <a:defRPr sz="3800">
          <a:solidFill>
            <a:srgbClr val="C6E8FF"/>
          </a:solidFill>
          <a:latin typeface="Century Gothic" pitchFamily="34" charset="0"/>
        </a:defRPr>
      </a:lvl3pPr>
      <a:lvl4pPr algn="ctr" rtl="0" eaLnBrk="0" fontAlgn="base" hangingPunct="0">
        <a:spcBef>
          <a:spcPct val="0"/>
        </a:spcBef>
        <a:spcAft>
          <a:spcPct val="0"/>
        </a:spcAft>
        <a:defRPr sz="3800">
          <a:solidFill>
            <a:srgbClr val="C6E8FF"/>
          </a:solidFill>
          <a:latin typeface="Century Gothic" pitchFamily="34" charset="0"/>
        </a:defRPr>
      </a:lvl4pPr>
      <a:lvl5pPr algn="ctr" rtl="0" eaLnBrk="0" fontAlgn="base" hangingPunct="0">
        <a:spcBef>
          <a:spcPct val="0"/>
        </a:spcBef>
        <a:spcAft>
          <a:spcPct val="0"/>
        </a:spcAft>
        <a:defRPr sz="3800">
          <a:solidFill>
            <a:srgbClr val="C6E8FF"/>
          </a:solidFill>
          <a:latin typeface="Century Gothic" pitchFamily="34" charset="0"/>
        </a:defRPr>
      </a:lvl5pPr>
      <a:lvl6pPr marL="457200" algn="ctr" rtl="0" fontAlgn="base">
        <a:spcBef>
          <a:spcPct val="0"/>
        </a:spcBef>
        <a:spcAft>
          <a:spcPct val="0"/>
        </a:spcAft>
        <a:defRPr sz="3800">
          <a:solidFill>
            <a:srgbClr val="C6E8FF"/>
          </a:solidFill>
          <a:latin typeface="Century Gothic" pitchFamily="34" charset="0"/>
        </a:defRPr>
      </a:lvl6pPr>
      <a:lvl7pPr marL="914400" algn="ctr" rtl="0" fontAlgn="base">
        <a:spcBef>
          <a:spcPct val="0"/>
        </a:spcBef>
        <a:spcAft>
          <a:spcPct val="0"/>
        </a:spcAft>
        <a:defRPr sz="3800">
          <a:solidFill>
            <a:srgbClr val="C6E8FF"/>
          </a:solidFill>
          <a:latin typeface="Century Gothic" pitchFamily="34" charset="0"/>
        </a:defRPr>
      </a:lvl7pPr>
      <a:lvl8pPr marL="1371600" algn="ctr" rtl="0" fontAlgn="base">
        <a:spcBef>
          <a:spcPct val="0"/>
        </a:spcBef>
        <a:spcAft>
          <a:spcPct val="0"/>
        </a:spcAft>
        <a:defRPr sz="3800">
          <a:solidFill>
            <a:srgbClr val="C6E8FF"/>
          </a:solidFill>
          <a:latin typeface="Century Gothic" pitchFamily="34" charset="0"/>
        </a:defRPr>
      </a:lvl8pPr>
      <a:lvl9pPr marL="1828800" algn="ctr" rtl="0" fontAlgn="base">
        <a:spcBef>
          <a:spcPct val="0"/>
        </a:spcBef>
        <a:spcAft>
          <a:spcPct val="0"/>
        </a:spcAft>
        <a:defRPr sz="3800">
          <a:solidFill>
            <a:srgbClr val="C6E8FF"/>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9" name="Rectangle 8"/>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C8EFDF-3798-4532-BC53-3E276E1A28AA}"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F8D0B-C258-483F-8933-8D7041F57D5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403036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lang="en-CA" sz="3800" dirty="0">
          <a:solidFill>
            <a:schemeClr val="accent1">
              <a:lumMod val="50000"/>
            </a:schemeClr>
          </a:solidFill>
          <a:latin typeface="Century Gothic" pitchFamily="34" charset="0"/>
          <a:ea typeface="+mj-ea"/>
          <a:cs typeface="+mj-cs"/>
        </a:defRPr>
      </a:lvl1pPr>
      <a:lvl2pPr algn="ctr" rtl="0" eaLnBrk="0" fontAlgn="base" hangingPunct="0">
        <a:spcBef>
          <a:spcPct val="0"/>
        </a:spcBef>
        <a:spcAft>
          <a:spcPct val="0"/>
        </a:spcAft>
        <a:defRPr sz="3800">
          <a:solidFill>
            <a:srgbClr val="C6E8FF"/>
          </a:solidFill>
          <a:latin typeface="Century Gothic" pitchFamily="34" charset="0"/>
        </a:defRPr>
      </a:lvl2pPr>
      <a:lvl3pPr algn="ctr" rtl="0" eaLnBrk="0" fontAlgn="base" hangingPunct="0">
        <a:spcBef>
          <a:spcPct val="0"/>
        </a:spcBef>
        <a:spcAft>
          <a:spcPct val="0"/>
        </a:spcAft>
        <a:defRPr sz="3800">
          <a:solidFill>
            <a:srgbClr val="C6E8FF"/>
          </a:solidFill>
          <a:latin typeface="Century Gothic" pitchFamily="34" charset="0"/>
        </a:defRPr>
      </a:lvl3pPr>
      <a:lvl4pPr algn="ctr" rtl="0" eaLnBrk="0" fontAlgn="base" hangingPunct="0">
        <a:spcBef>
          <a:spcPct val="0"/>
        </a:spcBef>
        <a:spcAft>
          <a:spcPct val="0"/>
        </a:spcAft>
        <a:defRPr sz="3800">
          <a:solidFill>
            <a:srgbClr val="C6E8FF"/>
          </a:solidFill>
          <a:latin typeface="Century Gothic" pitchFamily="34" charset="0"/>
        </a:defRPr>
      </a:lvl4pPr>
      <a:lvl5pPr algn="ctr" rtl="0" eaLnBrk="0" fontAlgn="base" hangingPunct="0">
        <a:spcBef>
          <a:spcPct val="0"/>
        </a:spcBef>
        <a:spcAft>
          <a:spcPct val="0"/>
        </a:spcAft>
        <a:defRPr sz="3800">
          <a:solidFill>
            <a:srgbClr val="C6E8FF"/>
          </a:solidFill>
          <a:latin typeface="Century Gothic" pitchFamily="34" charset="0"/>
        </a:defRPr>
      </a:lvl5pPr>
      <a:lvl6pPr marL="457200" algn="ctr" rtl="0" fontAlgn="base">
        <a:spcBef>
          <a:spcPct val="0"/>
        </a:spcBef>
        <a:spcAft>
          <a:spcPct val="0"/>
        </a:spcAft>
        <a:defRPr sz="3800">
          <a:solidFill>
            <a:srgbClr val="C6E8FF"/>
          </a:solidFill>
          <a:latin typeface="Century Gothic" pitchFamily="34" charset="0"/>
        </a:defRPr>
      </a:lvl6pPr>
      <a:lvl7pPr marL="914400" algn="ctr" rtl="0" fontAlgn="base">
        <a:spcBef>
          <a:spcPct val="0"/>
        </a:spcBef>
        <a:spcAft>
          <a:spcPct val="0"/>
        </a:spcAft>
        <a:defRPr sz="3800">
          <a:solidFill>
            <a:srgbClr val="C6E8FF"/>
          </a:solidFill>
          <a:latin typeface="Century Gothic" pitchFamily="34" charset="0"/>
        </a:defRPr>
      </a:lvl7pPr>
      <a:lvl8pPr marL="1371600" algn="ctr" rtl="0" fontAlgn="base">
        <a:spcBef>
          <a:spcPct val="0"/>
        </a:spcBef>
        <a:spcAft>
          <a:spcPct val="0"/>
        </a:spcAft>
        <a:defRPr sz="3800">
          <a:solidFill>
            <a:srgbClr val="C6E8FF"/>
          </a:solidFill>
          <a:latin typeface="Century Gothic" pitchFamily="34" charset="0"/>
        </a:defRPr>
      </a:lvl8pPr>
      <a:lvl9pPr marL="1828800" algn="ctr" rtl="0" fontAlgn="base">
        <a:spcBef>
          <a:spcPct val="0"/>
        </a:spcBef>
        <a:spcAft>
          <a:spcPct val="0"/>
        </a:spcAft>
        <a:defRPr sz="3800">
          <a:solidFill>
            <a:srgbClr val="C6E8FF"/>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9" name="Rectangle 8"/>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018540-F69A-44EE-BE48-3DB0D4FDB0F7}"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EED994-75A0-4D3A-BAED-91F57BB5064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758584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lang="en-CA" sz="3800" dirty="0">
          <a:solidFill>
            <a:srgbClr val="C6E8FF"/>
          </a:solidFill>
          <a:latin typeface="Century Gothic" pitchFamily="34" charset="0"/>
          <a:ea typeface="+mj-ea"/>
          <a:cs typeface="+mj-cs"/>
        </a:defRPr>
      </a:lvl1pPr>
      <a:lvl2pPr algn="ctr" rtl="0" eaLnBrk="0" fontAlgn="base" hangingPunct="0">
        <a:spcBef>
          <a:spcPct val="0"/>
        </a:spcBef>
        <a:spcAft>
          <a:spcPct val="0"/>
        </a:spcAft>
        <a:defRPr sz="3800">
          <a:solidFill>
            <a:srgbClr val="C6E8FF"/>
          </a:solidFill>
          <a:latin typeface="Century Gothic" pitchFamily="34" charset="0"/>
        </a:defRPr>
      </a:lvl2pPr>
      <a:lvl3pPr algn="ctr" rtl="0" eaLnBrk="0" fontAlgn="base" hangingPunct="0">
        <a:spcBef>
          <a:spcPct val="0"/>
        </a:spcBef>
        <a:spcAft>
          <a:spcPct val="0"/>
        </a:spcAft>
        <a:defRPr sz="3800">
          <a:solidFill>
            <a:srgbClr val="C6E8FF"/>
          </a:solidFill>
          <a:latin typeface="Century Gothic" pitchFamily="34" charset="0"/>
        </a:defRPr>
      </a:lvl3pPr>
      <a:lvl4pPr algn="ctr" rtl="0" eaLnBrk="0" fontAlgn="base" hangingPunct="0">
        <a:spcBef>
          <a:spcPct val="0"/>
        </a:spcBef>
        <a:spcAft>
          <a:spcPct val="0"/>
        </a:spcAft>
        <a:defRPr sz="3800">
          <a:solidFill>
            <a:srgbClr val="C6E8FF"/>
          </a:solidFill>
          <a:latin typeface="Century Gothic" pitchFamily="34" charset="0"/>
        </a:defRPr>
      </a:lvl4pPr>
      <a:lvl5pPr algn="ctr" rtl="0" eaLnBrk="0" fontAlgn="base" hangingPunct="0">
        <a:spcBef>
          <a:spcPct val="0"/>
        </a:spcBef>
        <a:spcAft>
          <a:spcPct val="0"/>
        </a:spcAft>
        <a:defRPr sz="3800">
          <a:solidFill>
            <a:srgbClr val="C6E8FF"/>
          </a:solidFill>
          <a:latin typeface="Century Gothic" pitchFamily="34" charset="0"/>
        </a:defRPr>
      </a:lvl5pPr>
      <a:lvl6pPr marL="457200" algn="ctr" rtl="0" fontAlgn="base">
        <a:spcBef>
          <a:spcPct val="0"/>
        </a:spcBef>
        <a:spcAft>
          <a:spcPct val="0"/>
        </a:spcAft>
        <a:defRPr sz="3800">
          <a:solidFill>
            <a:srgbClr val="C6E8FF"/>
          </a:solidFill>
          <a:latin typeface="Century Gothic" pitchFamily="34" charset="0"/>
        </a:defRPr>
      </a:lvl6pPr>
      <a:lvl7pPr marL="914400" algn="ctr" rtl="0" fontAlgn="base">
        <a:spcBef>
          <a:spcPct val="0"/>
        </a:spcBef>
        <a:spcAft>
          <a:spcPct val="0"/>
        </a:spcAft>
        <a:defRPr sz="3800">
          <a:solidFill>
            <a:srgbClr val="C6E8FF"/>
          </a:solidFill>
          <a:latin typeface="Century Gothic" pitchFamily="34" charset="0"/>
        </a:defRPr>
      </a:lvl7pPr>
      <a:lvl8pPr marL="1371600" algn="ctr" rtl="0" fontAlgn="base">
        <a:spcBef>
          <a:spcPct val="0"/>
        </a:spcBef>
        <a:spcAft>
          <a:spcPct val="0"/>
        </a:spcAft>
        <a:defRPr sz="3800">
          <a:solidFill>
            <a:srgbClr val="C6E8FF"/>
          </a:solidFill>
          <a:latin typeface="Century Gothic" pitchFamily="34" charset="0"/>
        </a:defRPr>
      </a:lvl8pPr>
      <a:lvl9pPr marL="1828800" algn="ctr" rtl="0" fontAlgn="base">
        <a:spcBef>
          <a:spcPct val="0"/>
        </a:spcBef>
        <a:spcAft>
          <a:spcPct val="0"/>
        </a:spcAft>
        <a:defRPr sz="3800">
          <a:solidFill>
            <a:srgbClr val="C6E8FF"/>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9" name="Rectangle 8"/>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018540-F69A-44EE-BE48-3DB0D4FDB0F7}"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EED994-75A0-4D3A-BAED-91F57BB5064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073917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lang="en-CA" sz="3800" dirty="0">
          <a:solidFill>
            <a:srgbClr val="C6E8FF"/>
          </a:solidFill>
          <a:latin typeface="Century Gothic" pitchFamily="34" charset="0"/>
          <a:ea typeface="+mj-ea"/>
          <a:cs typeface="+mj-cs"/>
        </a:defRPr>
      </a:lvl1pPr>
      <a:lvl2pPr algn="ctr" rtl="0" eaLnBrk="0" fontAlgn="base" hangingPunct="0">
        <a:spcBef>
          <a:spcPct val="0"/>
        </a:spcBef>
        <a:spcAft>
          <a:spcPct val="0"/>
        </a:spcAft>
        <a:defRPr sz="3800">
          <a:solidFill>
            <a:srgbClr val="C6E8FF"/>
          </a:solidFill>
          <a:latin typeface="Century Gothic" pitchFamily="34" charset="0"/>
        </a:defRPr>
      </a:lvl2pPr>
      <a:lvl3pPr algn="ctr" rtl="0" eaLnBrk="0" fontAlgn="base" hangingPunct="0">
        <a:spcBef>
          <a:spcPct val="0"/>
        </a:spcBef>
        <a:spcAft>
          <a:spcPct val="0"/>
        </a:spcAft>
        <a:defRPr sz="3800">
          <a:solidFill>
            <a:srgbClr val="C6E8FF"/>
          </a:solidFill>
          <a:latin typeface="Century Gothic" pitchFamily="34" charset="0"/>
        </a:defRPr>
      </a:lvl3pPr>
      <a:lvl4pPr algn="ctr" rtl="0" eaLnBrk="0" fontAlgn="base" hangingPunct="0">
        <a:spcBef>
          <a:spcPct val="0"/>
        </a:spcBef>
        <a:spcAft>
          <a:spcPct val="0"/>
        </a:spcAft>
        <a:defRPr sz="3800">
          <a:solidFill>
            <a:srgbClr val="C6E8FF"/>
          </a:solidFill>
          <a:latin typeface="Century Gothic" pitchFamily="34" charset="0"/>
        </a:defRPr>
      </a:lvl4pPr>
      <a:lvl5pPr algn="ctr" rtl="0" eaLnBrk="0" fontAlgn="base" hangingPunct="0">
        <a:spcBef>
          <a:spcPct val="0"/>
        </a:spcBef>
        <a:spcAft>
          <a:spcPct val="0"/>
        </a:spcAft>
        <a:defRPr sz="3800">
          <a:solidFill>
            <a:srgbClr val="C6E8FF"/>
          </a:solidFill>
          <a:latin typeface="Century Gothic" pitchFamily="34" charset="0"/>
        </a:defRPr>
      </a:lvl5pPr>
      <a:lvl6pPr marL="457200" algn="ctr" rtl="0" fontAlgn="base">
        <a:spcBef>
          <a:spcPct val="0"/>
        </a:spcBef>
        <a:spcAft>
          <a:spcPct val="0"/>
        </a:spcAft>
        <a:defRPr sz="3800">
          <a:solidFill>
            <a:srgbClr val="C6E8FF"/>
          </a:solidFill>
          <a:latin typeface="Century Gothic" pitchFamily="34" charset="0"/>
        </a:defRPr>
      </a:lvl6pPr>
      <a:lvl7pPr marL="914400" algn="ctr" rtl="0" fontAlgn="base">
        <a:spcBef>
          <a:spcPct val="0"/>
        </a:spcBef>
        <a:spcAft>
          <a:spcPct val="0"/>
        </a:spcAft>
        <a:defRPr sz="3800">
          <a:solidFill>
            <a:srgbClr val="C6E8FF"/>
          </a:solidFill>
          <a:latin typeface="Century Gothic" pitchFamily="34" charset="0"/>
        </a:defRPr>
      </a:lvl7pPr>
      <a:lvl8pPr marL="1371600" algn="ctr" rtl="0" fontAlgn="base">
        <a:spcBef>
          <a:spcPct val="0"/>
        </a:spcBef>
        <a:spcAft>
          <a:spcPct val="0"/>
        </a:spcAft>
        <a:defRPr sz="3800">
          <a:solidFill>
            <a:srgbClr val="C6E8FF"/>
          </a:solidFill>
          <a:latin typeface="Century Gothic" pitchFamily="34" charset="0"/>
        </a:defRPr>
      </a:lvl8pPr>
      <a:lvl9pPr marL="1828800" algn="ctr" rtl="0" fontAlgn="base">
        <a:spcBef>
          <a:spcPct val="0"/>
        </a:spcBef>
        <a:spcAft>
          <a:spcPct val="0"/>
        </a:spcAft>
        <a:defRPr sz="3800">
          <a:solidFill>
            <a:srgbClr val="C6E8FF"/>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C6E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9" name="Rectangle 8"/>
            <p:cNvSpPr/>
            <p:nvPr userDrawn="1"/>
          </p:nvSpPr>
          <p:spPr>
            <a:xfrm>
              <a:off x="0" y="0"/>
              <a:ext cx="9144000" cy="1676400"/>
            </a:xfrm>
            <a:prstGeom prst="rect">
              <a:avLst/>
            </a:prstGeom>
            <a:solidFill>
              <a:srgbClr val="52B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018540-F69A-44EE-BE48-3DB0D4FDB0F7}" type="datetimeFigureOut">
              <a:rPr lang="en-CA">
                <a:solidFill>
                  <a:prstClr val="black">
                    <a:tint val="75000"/>
                  </a:prstClr>
                </a:solidFill>
              </a:rPr>
              <a:pPr>
                <a:defRPr/>
              </a:pPr>
              <a:t>13/05/2013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EED994-75A0-4D3A-BAED-91F57BB5064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5664087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lang="en-CA" sz="3800" dirty="0">
          <a:solidFill>
            <a:srgbClr val="C6E8FF"/>
          </a:solidFill>
          <a:latin typeface="Century Gothic" pitchFamily="34" charset="0"/>
          <a:ea typeface="+mj-ea"/>
          <a:cs typeface="+mj-cs"/>
        </a:defRPr>
      </a:lvl1pPr>
      <a:lvl2pPr algn="ctr" rtl="0" eaLnBrk="0" fontAlgn="base" hangingPunct="0">
        <a:spcBef>
          <a:spcPct val="0"/>
        </a:spcBef>
        <a:spcAft>
          <a:spcPct val="0"/>
        </a:spcAft>
        <a:defRPr sz="3800">
          <a:solidFill>
            <a:srgbClr val="C6E8FF"/>
          </a:solidFill>
          <a:latin typeface="Century Gothic" pitchFamily="34" charset="0"/>
        </a:defRPr>
      </a:lvl2pPr>
      <a:lvl3pPr algn="ctr" rtl="0" eaLnBrk="0" fontAlgn="base" hangingPunct="0">
        <a:spcBef>
          <a:spcPct val="0"/>
        </a:spcBef>
        <a:spcAft>
          <a:spcPct val="0"/>
        </a:spcAft>
        <a:defRPr sz="3800">
          <a:solidFill>
            <a:srgbClr val="C6E8FF"/>
          </a:solidFill>
          <a:latin typeface="Century Gothic" pitchFamily="34" charset="0"/>
        </a:defRPr>
      </a:lvl3pPr>
      <a:lvl4pPr algn="ctr" rtl="0" eaLnBrk="0" fontAlgn="base" hangingPunct="0">
        <a:spcBef>
          <a:spcPct val="0"/>
        </a:spcBef>
        <a:spcAft>
          <a:spcPct val="0"/>
        </a:spcAft>
        <a:defRPr sz="3800">
          <a:solidFill>
            <a:srgbClr val="C6E8FF"/>
          </a:solidFill>
          <a:latin typeface="Century Gothic" pitchFamily="34" charset="0"/>
        </a:defRPr>
      </a:lvl4pPr>
      <a:lvl5pPr algn="ctr" rtl="0" eaLnBrk="0" fontAlgn="base" hangingPunct="0">
        <a:spcBef>
          <a:spcPct val="0"/>
        </a:spcBef>
        <a:spcAft>
          <a:spcPct val="0"/>
        </a:spcAft>
        <a:defRPr sz="3800">
          <a:solidFill>
            <a:srgbClr val="C6E8FF"/>
          </a:solidFill>
          <a:latin typeface="Century Gothic" pitchFamily="34" charset="0"/>
        </a:defRPr>
      </a:lvl5pPr>
      <a:lvl6pPr marL="457200" algn="ctr" rtl="0" fontAlgn="base">
        <a:spcBef>
          <a:spcPct val="0"/>
        </a:spcBef>
        <a:spcAft>
          <a:spcPct val="0"/>
        </a:spcAft>
        <a:defRPr sz="3800">
          <a:solidFill>
            <a:srgbClr val="C6E8FF"/>
          </a:solidFill>
          <a:latin typeface="Century Gothic" pitchFamily="34" charset="0"/>
        </a:defRPr>
      </a:lvl6pPr>
      <a:lvl7pPr marL="914400" algn="ctr" rtl="0" fontAlgn="base">
        <a:spcBef>
          <a:spcPct val="0"/>
        </a:spcBef>
        <a:spcAft>
          <a:spcPct val="0"/>
        </a:spcAft>
        <a:defRPr sz="3800">
          <a:solidFill>
            <a:srgbClr val="C6E8FF"/>
          </a:solidFill>
          <a:latin typeface="Century Gothic" pitchFamily="34" charset="0"/>
        </a:defRPr>
      </a:lvl7pPr>
      <a:lvl8pPr marL="1371600" algn="ctr" rtl="0" fontAlgn="base">
        <a:spcBef>
          <a:spcPct val="0"/>
        </a:spcBef>
        <a:spcAft>
          <a:spcPct val="0"/>
        </a:spcAft>
        <a:defRPr sz="3800">
          <a:solidFill>
            <a:srgbClr val="C6E8FF"/>
          </a:solidFill>
          <a:latin typeface="Century Gothic" pitchFamily="34" charset="0"/>
        </a:defRPr>
      </a:lvl8pPr>
      <a:lvl9pPr marL="1828800" algn="ctr" rtl="0" fontAlgn="base">
        <a:spcBef>
          <a:spcPct val="0"/>
        </a:spcBef>
        <a:spcAft>
          <a:spcPct val="0"/>
        </a:spcAft>
        <a:defRPr sz="3800">
          <a:solidFill>
            <a:srgbClr val="C6E8FF"/>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404040"/>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han\Desktop\New folder\logos on pg2.jpg"/>
          <p:cNvPicPr>
            <a:picLocks noChangeAspect="1" noChangeArrowheads="1"/>
          </p:cNvPicPr>
          <p:nvPr/>
        </p:nvPicPr>
        <p:blipFill>
          <a:blip r:embed="rId3" cstate="print"/>
          <a:srcRect/>
          <a:stretch>
            <a:fillRect/>
          </a:stretch>
        </p:blipFill>
        <p:spPr bwMode="auto">
          <a:xfrm>
            <a:off x="0" y="171400"/>
            <a:ext cx="9163050" cy="6858000"/>
          </a:xfrm>
          <a:prstGeom prst="rect">
            <a:avLst/>
          </a:prstGeom>
          <a:noFill/>
          <a:ln w="9525">
            <a:noFill/>
            <a:miter lim="800000"/>
            <a:headEnd/>
            <a:tailEnd/>
          </a:ln>
        </p:spPr>
      </p:pic>
    </p:spTree>
    <p:extLst>
      <p:ext uri="{BB962C8B-B14F-4D97-AF65-F5344CB8AC3E}">
        <p14:creationId xmlns:p14="http://schemas.microsoft.com/office/powerpoint/2010/main" val="3383867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340" name="Title 1"/>
          <p:cNvSpPr>
            <a:spLocks noGrp="1"/>
          </p:cNvSpPr>
          <p:nvPr>
            <p:ph type="title"/>
          </p:nvPr>
        </p:nvSpPr>
        <p:spPr/>
        <p:txBody>
          <a:bodyPr/>
          <a:lstStyle/>
          <a:p>
            <a:pPr eaLnBrk="1" hangingPunct="1"/>
            <a:r>
              <a:rPr smtClean="0"/>
              <a:t>Objectives</a:t>
            </a:r>
          </a:p>
        </p:txBody>
      </p:sp>
      <p:sp>
        <p:nvSpPr>
          <p:cNvPr id="14339" name="Rectangle 3"/>
          <p:cNvSpPr>
            <a:spLocks noGrp="1" noChangeArrowheads="1"/>
          </p:cNvSpPr>
          <p:nvPr>
            <p:ph idx="1"/>
          </p:nvPr>
        </p:nvSpPr>
        <p:spPr>
          <a:xfrm>
            <a:off x="457200" y="1772816"/>
            <a:ext cx="8229600" cy="4525963"/>
          </a:xfrm>
        </p:spPr>
        <p:txBody>
          <a:bodyPr>
            <a:normAutofit fontScale="92500" lnSpcReduction="10000"/>
          </a:bodyPr>
          <a:lstStyle/>
          <a:p>
            <a:pPr eaLnBrk="1" hangingPunct="1">
              <a:buFont typeface="Wingdings" pitchFamily="2" charset="2"/>
              <a:buNone/>
            </a:pPr>
            <a:endParaRPr lang="en-US" dirty="0" smtClean="0"/>
          </a:p>
          <a:p>
            <a:pPr eaLnBrk="1" hangingPunct="1">
              <a:lnSpc>
                <a:spcPct val="90000"/>
              </a:lnSpc>
            </a:pPr>
            <a:r>
              <a:rPr lang="en-US" dirty="0" smtClean="0"/>
              <a:t>To increase the number of ASQ-3 and ASQ-SE developmental screenings of vulnerable children through a supportive relationship with caregivers</a:t>
            </a:r>
          </a:p>
          <a:p>
            <a:pPr eaLnBrk="1" hangingPunct="1">
              <a:lnSpc>
                <a:spcPct val="90000"/>
              </a:lnSpc>
            </a:pPr>
            <a:endParaRPr lang="en-US" dirty="0" smtClean="0"/>
          </a:p>
          <a:p>
            <a:pPr eaLnBrk="1" hangingPunct="1">
              <a:lnSpc>
                <a:spcPct val="90000"/>
              </a:lnSpc>
            </a:pPr>
            <a:r>
              <a:rPr lang="en-US" dirty="0" smtClean="0"/>
              <a:t>Increase referrals and linkages to appropriate early intervention services</a:t>
            </a:r>
            <a:br>
              <a:rPr lang="en-US" dirty="0" smtClean="0"/>
            </a:br>
            <a:endParaRPr lang="en-US" dirty="0" smtClean="0"/>
          </a:p>
          <a:p>
            <a:pPr eaLnBrk="1" hangingPunct="1"/>
            <a:r>
              <a:rPr lang="en-US" dirty="0" smtClean="0"/>
              <a:t>Enhance health monitoring (vision, hearing, dental, immunizations and primary health care provider) </a:t>
            </a:r>
            <a:br>
              <a:rPr lang="en-US" dirty="0" smtClean="0"/>
            </a:br>
            <a:endParaRPr lang="en-US" dirty="0" smtClean="0"/>
          </a:p>
          <a:p>
            <a:pPr eaLnBrk="1" hangingPunct="1"/>
            <a:r>
              <a:rPr lang="en-US" dirty="0" smtClean="0"/>
              <a:t>Increase knowledge and skills regarding development for MCFD/VACFSS and </a:t>
            </a:r>
            <a:r>
              <a:rPr lang="en-US" dirty="0" err="1" smtClean="0"/>
              <a:t>Ayas</a:t>
            </a:r>
            <a:r>
              <a:rPr lang="en-US" dirty="0" smtClean="0"/>
              <a:t> Men </a:t>
            </a:r>
            <a:r>
              <a:rPr lang="en-US" dirty="0" err="1" smtClean="0"/>
              <a:t>Men</a:t>
            </a:r>
            <a:r>
              <a:rPr lang="en-US" dirty="0" smtClean="0"/>
              <a:t> caregivers and staff</a:t>
            </a:r>
          </a:p>
          <a:p>
            <a:pPr eaLnBrk="1" hangingPunct="1">
              <a:lnSpc>
                <a:spcPct val="90000"/>
              </a:lnSpc>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474385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387" name="Rectangle 3"/>
          <p:cNvSpPr>
            <a:spLocks noGrp="1" noChangeArrowheads="1"/>
          </p:cNvSpPr>
          <p:nvPr>
            <p:ph type="body" idx="1"/>
          </p:nvPr>
        </p:nvSpPr>
        <p:spPr>
          <a:xfrm>
            <a:off x="457200" y="2071241"/>
            <a:ext cx="8229600" cy="4166071"/>
          </a:xfrm>
        </p:spPr>
        <p:txBody>
          <a:bodyPr>
            <a:normAutofit lnSpcReduction="10000"/>
          </a:bodyPr>
          <a:lstStyle/>
          <a:p>
            <a:pPr eaLnBrk="1" hangingPunct="1">
              <a:lnSpc>
                <a:spcPct val="80000"/>
              </a:lnSpc>
            </a:pPr>
            <a:r>
              <a:rPr lang="en-US" dirty="0" smtClean="0"/>
              <a:t>Children are automatically referred from the three agencies we serve, MCFD, Vancouver Aboriginal Child and Family Services and </a:t>
            </a:r>
            <a:r>
              <a:rPr lang="en-US" dirty="0" err="1" smtClean="0"/>
              <a:t>Ayas</a:t>
            </a:r>
            <a:r>
              <a:rPr lang="en-US" dirty="0" smtClean="0"/>
              <a:t>-Men-Men. </a:t>
            </a:r>
          </a:p>
          <a:p>
            <a:pPr eaLnBrk="1" hangingPunct="1">
              <a:lnSpc>
                <a:spcPct val="80000"/>
              </a:lnSpc>
            </a:pPr>
            <a:endParaRPr lang="en-US" dirty="0" smtClean="0"/>
          </a:p>
          <a:p>
            <a:pPr eaLnBrk="1" hangingPunct="1">
              <a:lnSpc>
                <a:spcPct val="80000"/>
              </a:lnSpc>
            </a:pPr>
            <a:r>
              <a:rPr lang="en-US" dirty="0" smtClean="0"/>
              <a:t>With consent, information is gathered on the services the child has received and is currently receiving</a:t>
            </a:r>
            <a:br>
              <a:rPr lang="en-US" dirty="0" smtClean="0"/>
            </a:br>
            <a:endParaRPr lang="en-US" dirty="0" smtClean="0"/>
          </a:p>
          <a:p>
            <a:pPr eaLnBrk="1" hangingPunct="1">
              <a:lnSpc>
                <a:spcPct val="80000"/>
              </a:lnSpc>
            </a:pPr>
            <a:r>
              <a:rPr lang="en-US" dirty="0" smtClean="0"/>
              <a:t>The foster parent is contacted and a visit is arranged</a:t>
            </a:r>
            <a:br>
              <a:rPr lang="en-US" dirty="0" smtClean="0"/>
            </a:br>
            <a:endParaRPr lang="en-US" dirty="0" smtClean="0"/>
          </a:p>
          <a:p>
            <a:pPr eaLnBrk="1" hangingPunct="1">
              <a:lnSpc>
                <a:spcPct val="80000"/>
              </a:lnSpc>
            </a:pPr>
            <a:r>
              <a:rPr lang="en-US" dirty="0" smtClean="0"/>
              <a:t>Screening is done in home along with the foster parent</a:t>
            </a:r>
            <a:endParaRPr lang="en-US" sz="3600" dirty="0" smtClean="0"/>
          </a:p>
          <a:p>
            <a:pPr algn="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algn="r" eaLnBrk="1" hangingPunct="1">
              <a:lnSpc>
                <a:spcPct val="80000"/>
              </a:lnSpc>
              <a:buFont typeface="Wingdings" pitchFamily="2" charset="2"/>
              <a:buNone/>
            </a:pPr>
            <a:endParaRPr lang="en-US" sz="1000" dirty="0" smtClean="0"/>
          </a:p>
          <a:p>
            <a:pPr algn="r" eaLnBrk="1" hangingPunct="1">
              <a:lnSpc>
                <a:spcPct val="80000"/>
              </a:lnSpc>
              <a:buFont typeface="Wingdings" pitchFamily="2" charset="2"/>
              <a:buNone/>
            </a:pPr>
            <a:endParaRPr lang="en-US" sz="1200" dirty="0" smtClean="0"/>
          </a:p>
          <a:p>
            <a:pPr algn="r" eaLnBrk="1" hangingPunct="1">
              <a:lnSpc>
                <a:spcPct val="80000"/>
              </a:lnSpc>
              <a:buFont typeface="Wingdings" pitchFamily="2" charset="2"/>
              <a:buNone/>
            </a:pPr>
            <a:endParaRPr lang="en-US" sz="1200" dirty="0" smtClean="0"/>
          </a:p>
          <a:p>
            <a:pPr algn="r" eaLnBrk="1" hangingPunct="1">
              <a:lnSpc>
                <a:spcPct val="80000"/>
              </a:lnSpc>
              <a:buFont typeface="Wingdings" pitchFamily="2" charset="2"/>
              <a:buNone/>
            </a:pPr>
            <a:endParaRPr lang="en-US" sz="1200" dirty="0" smtClean="0"/>
          </a:p>
        </p:txBody>
      </p:sp>
      <p:sp>
        <p:nvSpPr>
          <p:cNvPr id="16388" name="Title 1"/>
          <p:cNvSpPr>
            <a:spLocks noGrp="1"/>
          </p:cNvSpPr>
          <p:nvPr>
            <p:ph type="title"/>
          </p:nvPr>
        </p:nvSpPr>
        <p:spPr/>
        <p:txBody>
          <a:bodyPr/>
          <a:lstStyle/>
          <a:p>
            <a:pPr eaLnBrk="1" hangingPunct="1"/>
            <a:r>
              <a:rPr smtClean="0"/>
              <a:t>How Does This Happen?</a:t>
            </a:r>
          </a:p>
        </p:txBody>
      </p:sp>
    </p:spTree>
    <p:extLst>
      <p:ext uri="{BB962C8B-B14F-4D97-AF65-F5344CB8AC3E}">
        <p14:creationId xmlns:p14="http://schemas.microsoft.com/office/powerpoint/2010/main" val="273928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35" name="Rectangle 3"/>
          <p:cNvSpPr>
            <a:spLocks noGrp="1" noChangeArrowheads="1"/>
          </p:cNvSpPr>
          <p:nvPr>
            <p:ph type="body" idx="1"/>
          </p:nvPr>
        </p:nvSpPr>
        <p:spPr>
          <a:xfrm>
            <a:off x="457200" y="1927225"/>
            <a:ext cx="8229600" cy="4525963"/>
          </a:xfrm>
        </p:spPr>
        <p:txBody>
          <a:bodyPr/>
          <a:lstStyle/>
          <a:p>
            <a:pPr eaLnBrk="1" hangingPunct="1"/>
            <a:r>
              <a:rPr lang="en-US" dirty="0" smtClean="0"/>
              <a:t>Report on each screening is sent to involved professionals</a:t>
            </a:r>
            <a:br>
              <a:rPr lang="en-US" dirty="0" smtClean="0"/>
            </a:br>
            <a:endParaRPr lang="en-US" dirty="0" smtClean="0"/>
          </a:p>
          <a:p>
            <a:pPr eaLnBrk="1" hangingPunct="1"/>
            <a:r>
              <a:rPr lang="en-US" dirty="0" smtClean="0"/>
              <a:t>Recommendations and referrals are made to other services</a:t>
            </a:r>
            <a:br>
              <a:rPr lang="en-US" dirty="0" smtClean="0"/>
            </a:br>
            <a:endParaRPr lang="en-US" dirty="0" smtClean="0"/>
          </a:p>
          <a:p>
            <a:pPr eaLnBrk="1" hangingPunct="1"/>
            <a:r>
              <a:rPr lang="en-US" dirty="0" smtClean="0"/>
              <a:t>Support is given to the foster parent</a:t>
            </a:r>
            <a:br>
              <a:rPr lang="en-US" dirty="0" smtClean="0"/>
            </a:br>
            <a:endParaRPr lang="en-US" dirty="0" smtClean="0"/>
          </a:p>
          <a:p>
            <a:pPr eaLnBrk="1" hangingPunct="1"/>
            <a:r>
              <a:rPr lang="en-US" dirty="0" smtClean="0"/>
              <a:t>Follow up and monitoring is dependent on the age of the child and their performance</a:t>
            </a:r>
          </a:p>
          <a:p>
            <a:pPr eaLnBrk="1" hangingPunct="1"/>
            <a:endParaRPr lang="en-US" dirty="0" smtClean="0"/>
          </a:p>
          <a:p>
            <a:pPr eaLnBrk="1" hangingPunct="1"/>
            <a:endParaRPr lang="en-US" dirty="0" smtClean="0"/>
          </a:p>
          <a:p>
            <a:pPr algn="r" eaLnBrk="1" hangingPunct="1">
              <a:buFont typeface="Wingdings" pitchFamily="2" charset="2"/>
              <a:buNone/>
            </a:pPr>
            <a:endParaRPr lang="en-US" sz="1200" dirty="0" smtClean="0"/>
          </a:p>
        </p:txBody>
      </p:sp>
      <p:sp>
        <p:nvSpPr>
          <p:cNvPr id="18436" name="Title 1"/>
          <p:cNvSpPr>
            <a:spLocks noGrp="1"/>
          </p:cNvSpPr>
          <p:nvPr>
            <p:ph type="title"/>
          </p:nvPr>
        </p:nvSpPr>
        <p:spPr/>
        <p:txBody>
          <a:bodyPr/>
          <a:lstStyle/>
          <a:p>
            <a:pPr eaLnBrk="1" hangingPunct="1"/>
            <a:r>
              <a:rPr smtClean="0"/>
              <a:t>How Does This Happen?</a:t>
            </a:r>
          </a:p>
        </p:txBody>
      </p:sp>
    </p:spTree>
    <p:extLst>
      <p:ext uri="{BB962C8B-B14F-4D97-AF65-F5344CB8AC3E}">
        <p14:creationId xmlns:p14="http://schemas.microsoft.com/office/powerpoint/2010/main" val="111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0483" name="Rectangle 3"/>
          <p:cNvSpPr>
            <a:spLocks noGrp="1" noChangeArrowheads="1"/>
          </p:cNvSpPr>
          <p:nvPr>
            <p:ph type="body" idx="1"/>
          </p:nvPr>
        </p:nvSpPr>
        <p:spPr>
          <a:xfrm>
            <a:off x="457200" y="1927225"/>
            <a:ext cx="8229600" cy="4525963"/>
          </a:xfrm>
        </p:spPr>
        <p:txBody>
          <a:bodyPr/>
          <a:lstStyle/>
          <a:p>
            <a:pPr eaLnBrk="1" hangingPunct="1">
              <a:lnSpc>
                <a:spcPct val="90000"/>
              </a:lnSpc>
            </a:pPr>
            <a:endParaRPr lang="en-US" dirty="0" smtClean="0"/>
          </a:p>
          <a:p>
            <a:pPr eaLnBrk="1" hangingPunct="1">
              <a:lnSpc>
                <a:spcPct val="90000"/>
              </a:lnSpc>
            </a:pPr>
            <a:r>
              <a:rPr lang="en-US" dirty="0" smtClean="0"/>
              <a:t>Data collection is an important part of the program</a:t>
            </a:r>
          </a:p>
          <a:p>
            <a:pPr eaLnBrk="1" hangingPunct="1">
              <a:lnSpc>
                <a:spcPct val="90000"/>
              </a:lnSpc>
            </a:pPr>
            <a:endParaRPr lang="en-US" dirty="0"/>
          </a:p>
          <a:p>
            <a:pPr eaLnBrk="1" hangingPunct="1">
              <a:lnSpc>
                <a:spcPct val="90000"/>
              </a:lnSpc>
            </a:pPr>
            <a:r>
              <a:rPr lang="en-US" dirty="0" smtClean="0"/>
              <a:t>We are collecting 104  pieces of data on every child</a:t>
            </a:r>
          </a:p>
          <a:p>
            <a:pPr eaLnBrk="1" hangingPunct="1">
              <a:lnSpc>
                <a:spcPct val="90000"/>
              </a:lnSpc>
            </a:pPr>
            <a:endParaRPr lang="en-US" dirty="0" smtClean="0"/>
          </a:p>
          <a:p>
            <a:pPr eaLnBrk="1" hangingPunct="1">
              <a:lnSpc>
                <a:spcPct val="90000"/>
              </a:lnSpc>
            </a:pPr>
            <a:r>
              <a:rPr lang="en-US" dirty="0" smtClean="0"/>
              <a:t>Every intervention service received and referred to, number of moves in care as well as their performance on developmental screenings while in the program</a:t>
            </a:r>
          </a:p>
          <a:p>
            <a:pPr eaLnBrk="1" hangingPunct="1">
              <a:lnSpc>
                <a:spcPct val="90000"/>
              </a:lnSpc>
            </a:pPr>
            <a:endParaRPr lang="en-US" dirty="0" smtClean="0"/>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20484" name="Title 1"/>
          <p:cNvSpPr>
            <a:spLocks noGrp="1"/>
          </p:cNvSpPr>
          <p:nvPr>
            <p:ph type="title"/>
          </p:nvPr>
        </p:nvSpPr>
        <p:spPr/>
        <p:txBody>
          <a:bodyPr/>
          <a:lstStyle/>
          <a:p>
            <a:pPr eaLnBrk="1" hangingPunct="1"/>
            <a:r>
              <a:rPr smtClean="0"/>
              <a:t>Data</a:t>
            </a:r>
          </a:p>
        </p:txBody>
      </p:sp>
    </p:spTree>
    <p:extLst>
      <p:ext uri="{BB962C8B-B14F-4D97-AF65-F5344CB8AC3E}">
        <p14:creationId xmlns:p14="http://schemas.microsoft.com/office/powerpoint/2010/main" val="2833513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99331" name="Rectangle 3"/>
          <p:cNvSpPr>
            <a:spLocks noGrp="1" noChangeArrowheads="1"/>
          </p:cNvSpPr>
          <p:nvPr>
            <p:ph type="body" idx="4294967295"/>
          </p:nvPr>
        </p:nvSpPr>
        <p:spPr>
          <a:xfrm>
            <a:off x="457200" y="1998663"/>
            <a:ext cx="8229600" cy="4525962"/>
          </a:xfrm>
        </p:spPr>
        <p:txBody>
          <a:bodyPr rtlCol="0">
            <a:normAutofit/>
          </a:bodyPr>
          <a:lstStyle/>
          <a:p>
            <a:pPr marL="342900" lvl="1" indent="-342900" eaLnBrk="1" fontAlgn="auto" hangingPunct="1">
              <a:lnSpc>
                <a:spcPct val="90000"/>
              </a:lnSpc>
              <a:spcAft>
                <a:spcPts val="0"/>
              </a:spcAft>
              <a:buClr>
                <a:schemeClr val="tx1">
                  <a:lumMod val="75000"/>
                  <a:lumOff val="25000"/>
                </a:schemeClr>
              </a:buClr>
              <a:buSzPct val="80000"/>
              <a:buFont typeface="Arial" charset="0"/>
              <a:buChar char="•"/>
              <a:defRPr/>
            </a:pPr>
            <a:r>
              <a:rPr lang="en-US" dirty="0" smtClean="0">
                <a:solidFill>
                  <a:schemeClr val="tx1">
                    <a:lumMod val="75000"/>
                    <a:lumOff val="25000"/>
                  </a:schemeClr>
                </a:solidFill>
              </a:rPr>
              <a:t>296 children have been screened by FED</a:t>
            </a:r>
          </a:p>
          <a:p>
            <a:pPr marL="342900" lvl="1" indent="-342900" eaLnBrk="1" fontAlgn="auto" hangingPunct="1">
              <a:lnSpc>
                <a:spcPct val="90000"/>
              </a:lnSpc>
              <a:spcAft>
                <a:spcPts val="0"/>
              </a:spcAft>
              <a:buClr>
                <a:schemeClr val="tx1">
                  <a:lumMod val="75000"/>
                  <a:lumOff val="25000"/>
                </a:schemeClr>
              </a:buClr>
              <a:buSzPct val="80000"/>
              <a:buFont typeface="Arial" charset="0"/>
              <a:buChar char="•"/>
              <a:defRPr/>
            </a:pPr>
            <a:r>
              <a:rPr lang="en-US" dirty="0" smtClean="0">
                <a:solidFill>
                  <a:schemeClr val="tx1">
                    <a:lumMod val="75000"/>
                    <a:lumOff val="25000"/>
                  </a:schemeClr>
                </a:solidFill>
              </a:rPr>
              <a:t>432 referrals further assessment and intervention</a:t>
            </a:r>
          </a:p>
          <a:p>
            <a:pPr marL="342900" lvl="1" indent="-342900" eaLnBrk="1" fontAlgn="auto" hangingPunct="1">
              <a:lnSpc>
                <a:spcPct val="90000"/>
              </a:lnSpc>
              <a:spcAft>
                <a:spcPts val="0"/>
              </a:spcAft>
              <a:buClr>
                <a:schemeClr val="tx1">
                  <a:lumMod val="75000"/>
                  <a:lumOff val="25000"/>
                </a:schemeClr>
              </a:buClr>
              <a:buSzPct val="80000"/>
              <a:buFont typeface="Arial" charset="0"/>
              <a:buChar char="•"/>
              <a:defRPr/>
            </a:pPr>
            <a:r>
              <a:rPr lang="en-US" smtClean="0">
                <a:solidFill>
                  <a:schemeClr val="tx1">
                    <a:lumMod val="75000"/>
                    <a:lumOff val="25000"/>
                  </a:schemeClr>
                </a:solidFill>
              </a:rPr>
              <a:t>219 </a:t>
            </a:r>
            <a:r>
              <a:rPr lang="en-US" dirty="0" smtClean="0">
                <a:solidFill>
                  <a:schemeClr val="tx1">
                    <a:lumMod val="75000"/>
                    <a:lumOff val="25000"/>
                  </a:schemeClr>
                </a:solidFill>
              </a:rPr>
              <a:t>children are currently registered</a:t>
            </a:r>
            <a:endParaRPr lang="en-CA" dirty="0">
              <a:solidFill>
                <a:schemeClr val="tx1">
                  <a:lumMod val="75000"/>
                  <a:lumOff val="25000"/>
                </a:schemeClr>
              </a:solidFill>
            </a:endParaRPr>
          </a:p>
        </p:txBody>
      </p:sp>
      <p:pic>
        <p:nvPicPr>
          <p:cNvPr id="99333" name="Picture 5" descr="Boy doctor"/>
          <p:cNvPicPr>
            <a:picLocks noChangeAspect="1" noChangeArrowheads="1"/>
          </p:cNvPicPr>
          <p:nvPr/>
        </p:nvPicPr>
        <p:blipFill>
          <a:blip r:embed="rId3" cstate="print"/>
          <a:srcRect/>
          <a:stretch>
            <a:fillRect/>
          </a:stretch>
        </p:blipFill>
        <p:spPr bwMode="auto">
          <a:xfrm rot="21428174">
            <a:off x="2438400" y="3638550"/>
            <a:ext cx="3962400" cy="2681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457200" y="274638"/>
            <a:ext cx="8229600" cy="1143000"/>
          </a:xfrm>
          <a:prstGeom prst="rect">
            <a:avLst/>
          </a:prstGeom>
        </p:spPr>
        <p:txBody>
          <a:bodyPr/>
          <a:lstStyle/>
          <a:p>
            <a:pPr algn="ctr">
              <a:spcBef>
                <a:spcPct val="0"/>
              </a:spcBef>
              <a:defRPr/>
            </a:pPr>
            <a:r>
              <a:rPr lang="en-CA" sz="3800" kern="0" dirty="0">
                <a:solidFill>
                  <a:srgbClr val="C6E8FF"/>
                </a:solidFill>
                <a:latin typeface="Century Gothic" pitchFamily="34" charset="0"/>
                <a:cs typeface="Arial" charset="0"/>
              </a:rPr>
              <a:t>Figures to date</a:t>
            </a:r>
          </a:p>
          <a:p>
            <a:pPr algn="ctr">
              <a:spcBef>
                <a:spcPct val="0"/>
              </a:spcBef>
              <a:defRPr/>
            </a:pPr>
            <a:r>
              <a:rPr lang="en-CA" sz="3800" kern="0" dirty="0">
                <a:solidFill>
                  <a:srgbClr val="C6E8FF"/>
                </a:solidFill>
                <a:latin typeface="Century Gothic" pitchFamily="34" charset="0"/>
                <a:cs typeface="Arial" charset="0"/>
              </a:rPr>
              <a:t>2009-2013</a:t>
            </a:r>
          </a:p>
        </p:txBody>
      </p:sp>
    </p:spTree>
    <p:extLst>
      <p:ext uri="{BB962C8B-B14F-4D97-AF65-F5344CB8AC3E}">
        <p14:creationId xmlns:p14="http://schemas.microsoft.com/office/powerpoint/2010/main" val="307596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Grp="1" noChangeAspect="1" noChangeArrowheads="1"/>
          </p:cNvPicPr>
          <p:nvPr>
            <p:ph type="body" idx="1"/>
          </p:nvPr>
        </p:nvPicPr>
        <p:blipFill>
          <a:blip r:embed="rId3" cstate="print"/>
          <a:srcRect/>
          <a:stretch>
            <a:fillRect/>
          </a:stretch>
        </p:blipFill>
        <p:spPr>
          <a:xfrm>
            <a:off x="457200" y="2006600"/>
            <a:ext cx="8229600" cy="40894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59" name="Title 1"/>
          <p:cNvSpPr>
            <a:spLocks noGrp="1"/>
          </p:cNvSpPr>
          <p:nvPr>
            <p:ph type="title"/>
          </p:nvPr>
        </p:nvSpPr>
        <p:spPr/>
        <p:txBody>
          <a:bodyPr/>
          <a:lstStyle/>
          <a:p>
            <a:pPr eaLnBrk="1" hangingPunct="1"/>
            <a:r>
              <a:rPr smtClean="0"/>
              <a:t>Screening Tool</a:t>
            </a:r>
          </a:p>
        </p:txBody>
      </p:sp>
    </p:spTree>
    <p:extLst>
      <p:ext uri="{BB962C8B-B14F-4D97-AF65-F5344CB8AC3E}">
        <p14:creationId xmlns:p14="http://schemas.microsoft.com/office/powerpoint/2010/main" val="3167129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7763" name="Rectangle 3"/>
          <p:cNvSpPr>
            <a:spLocks noGrp="1" noChangeArrowheads="1"/>
          </p:cNvSpPr>
          <p:nvPr>
            <p:ph type="body" idx="1"/>
          </p:nvPr>
        </p:nvSpPr>
        <p:spPr>
          <a:xfrm>
            <a:off x="457200" y="1998663"/>
            <a:ext cx="8229600" cy="4525962"/>
          </a:xfrm>
        </p:spPr>
        <p:txBody>
          <a:bodyPr rtlCol="0"/>
          <a:lstStyle/>
          <a:p>
            <a:pPr marL="0" indent="0" eaLnBrk="1" fontAlgn="auto" hangingPunct="1">
              <a:lnSpc>
                <a:spcPct val="90000"/>
              </a:lnSpc>
              <a:spcAft>
                <a:spcPts val="0"/>
              </a:spcAft>
              <a:buFont typeface="Arial" charset="0"/>
              <a:buNone/>
              <a:defRPr/>
            </a:pPr>
            <a:r>
              <a:rPr lang="en-US" dirty="0" smtClean="0">
                <a:solidFill>
                  <a:schemeClr val="tx1">
                    <a:lumMod val="75000"/>
                    <a:lumOff val="25000"/>
                  </a:schemeClr>
                </a:solidFill>
              </a:rPr>
              <a:t>Of the 296 children screened on the ASQ-3 </a:t>
            </a:r>
          </a:p>
          <a:p>
            <a:pPr eaLnBrk="1" fontAlgn="auto" hangingPunct="1">
              <a:lnSpc>
                <a:spcPct val="90000"/>
              </a:lnSpc>
              <a:spcAft>
                <a:spcPts val="0"/>
              </a:spcAft>
              <a:buFont typeface="Arial" pitchFamily="34" charset="0"/>
              <a:buChar char="•"/>
              <a:defRPr/>
            </a:pPr>
            <a:r>
              <a:rPr lang="en-US" dirty="0" smtClean="0">
                <a:solidFill>
                  <a:schemeClr val="tx1">
                    <a:lumMod val="75000"/>
                    <a:lumOff val="25000"/>
                  </a:schemeClr>
                </a:solidFill>
              </a:rPr>
              <a:t>27% are </a:t>
            </a:r>
            <a:r>
              <a:rPr lang="en-US" b="1" dirty="0">
                <a:solidFill>
                  <a:schemeClr val="tx1">
                    <a:lumMod val="75000"/>
                    <a:lumOff val="25000"/>
                  </a:schemeClr>
                </a:solidFill>
              </a:rPr>
              <a:t>n</a:t>
            </a:r>
            <a:r>
              <a:rPr lang="en-US" b="1" dirty="0" smtClean="0">
                <a:solidFill>
                  <a:schemeClr val="tx1">
                    <a:lumMod val="75000"/>
                    <a:lumOff val="25000"/>
                  </a:schemeClr>
                </a:solidFill>
              </a:rPr>
              <a:t>ot</a:t>
            </a:r>
            <a:r>
              <a:rPr lang="en-US" dirty="0" smtClean="0">
                <a:solidFill>
                  <a:schemeClr val="tx1">
                    <a:lumMod val="75000"/>
                    <a:lumOff val="25000"/>
                  </a:schemeClr>
                </a:solidFill>
              </a:rPr>
              <a:t> meeting their milestones</a:t>
            </a:r>
          </a:p>
          <a:p>
            <a:pPr eaLnBrk="1" fontAlgn="auto" hangingPunct="1">
              <a:lnSpc>
                <a:spcPct val="90000"/>
              </a:lnSpc>
              <a:spcAft>
                <a:spcPts val="0"/>
              </a:spcAft>
              <a:buFont typeface="Arial" pitchFamily="34" charset="0"/>
              <a:buChar char="•"/>
              <a:defRPr/>
            </a:pPr>
            <a:r>
              <a:rPr lang="en-US" dirty="0" smtClean="0">
                <a:solidFill>
                  <a:schemeClr val="tx1">
                    <a:lumMod val="75000"/>
                    <a:lumOff val="25000"/>
                  </a:schemeClr>
                </a:solidFill>
              </a:rPr>
              <a:t>26% are in the grey zone and are being monitoring</a:t>
            </a:r>
          </a:p>
          <a:p>
            <a:pPr eaLnBrk="1" fontAlgn="auto" hangingPunct="1">
              <a:lnSpc>
                <a:spcPct val="90000"/>
              </a:lnSpc>
              <a:spcAft>
                <a:spcPts val="0"/>
              </a:spcAft>
              <a:buFont typeface="Arial" pitchFamily="34" charset="0"/>
              <a:buChar char="•"/>
              <a:defRPr/>
            </a:pPr>
            <a:r>
              <a:rPr lang="en-US" dirty="0" smtClean="0">
                <a:solidFill>
                  <a:schemeClr val="tx1">
                    <a:lumMod val="75000"/>
                    <a:lumOff val="25000"/>
                  </a:schemeClr>
                </a:solidFill>
              </a:rPr>
              <a:t>47% are developmentally on track</a:t>
            </a:r>
          </a:p>
          <a:p>
            <a:pPr marL="0" indent="0" eaLnBrk="1" fontAlgn="auto" hangingPunct="1">
              <a:lnSpc>
                <a:spcPct val="90000"/>
              </a:lnSpc>
              <a:spcAft>
                <a:spcPts val="0"/>
              </a:spcAft>
              <a:buFont typeface="Arial" charset="0"/>
              <a:buNone/>
              <a:defRPr/>
            </a:pPr>
            <a:endParaRPr lang="en-US" dirty="0" smtClean="0">
              <a:solidFill>
                <a:schemeClr val="tx1">
                  <a:lumMod val="75000"/>
                  <a:lumOff val="25000"/>
                </a:schemeClr>
              </a:solidFill>
            </a:endParaRPr>
          </a:p>
          <a:p>
            <a:pPr marL="0" indent="0" eaLnBrk="1" fontAlgn="auto" hangingPunct="1">
              <a:lnSpc>
                <a:spcPct val="90000"/>
              </a:lnSpc>
              <a:spcAft>
                <a:spcPts val="0"/>
              </a:spcAft>
              <a:buFont typeface="Arial" charset="0"/>
              <a:buNone/>
              <a:defRPr/>
            </a:pPr>
            <a:r>
              <a:rPr lang="en-US" dirty="0" smtClean="0">
                <a:solidFill>
                  <a:schemeClr val="tx1">
                    <a:lumMod val="75000"/>
                    <a:lumOff val="25000"/>
                  </a:schemeClr>
                </a:solidFill>
              </a:rPr>
              <a:t>On the ASQ-SE  34% have scores indicating difficulties in social-emotional functioning.</a:t>
            </a:r>
          </a:p>
          <a:p>
            <a:pPr eaLnBrk="1" fontAlgn="auto" hangingPunct="1">
              <a:lnSpc>
                <a:spcPct val="90000"/>
              </a:lnSpc>
              <a:spcAft>
                <a:spcPts val="0"/>
              </a:spcAft>
              <a:buFont typeface="Arial" pitchFamily="34" charset="0"/>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Arial" pitchFamily="34" charset="0"/>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Arial" pitchFamily="34" charset="0"/>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Arial" pitchFamily="34" charset="0"/>
              <a:buChar char="•"/>
              <a:defRPr/>
            </a:pPr>
            <a:endParaRPr lang="en-US" sz="2800" dirty="0">
              <a:solidFill>
                <a:schemeClr val="tx1">
                  <a:lumMod val="75000"/>
                  <a:lumOff val="25000"/>
                </a:schemeClr>
              </a:solidFill>
            </a:endParaRPr>
          </a:p>
          <a:p>
            <a:pPr algn="r" eaLnBrk="1" fontAlgn="auto" hangingPunct="1">
              <a:lnSpc>
                <a:spcPct val="90000"/>
              </a:lnSpc>
              <a:spcAft>
                <a:spcPts val="0"/>
              </a:spcAft>
              <a:buFont typeface="Wingdings" pitchFamily="2" charset="2"/>
              <a:buNone/>
              <a:defRPr/>
            </a:pPr>
            <a:endParaRPr lang="en-US" sz="1200" dirty="0">
              <a:solidFill>
                <a:schemeClr val="tx1">
                  <a:lumMod val="75000"/>
                  <a:lumOff val="25000"/>
                </a:schemeClr>
              </a:solidFill>
            </a:endParaRPr>
          </a:p>
          <a:p>
            <a:pPr algn="r" eaLnBrk="1" fontAlgn="auto" hangingPunct="1">
              <a:lnSpc>
                <a:spcPct val="90000"/>
              </a:lnSpc>
              <a:spcAft>
                <a:spcPts val="0"/>
              </a:spcAft>
              <a:buFont typeface="Wingdings" pitchFamily="2" charset="2"/>
              <a:buNone/>
              <a:defRPr/>
            </a:pPr>
            <a:endParaRPr lang="en-US" sz="1200" dirty="0">
              <a:solidFill>
                <a:schemeClr val="tx1">
                  <a:lumMod val="75000"/>
                  <a:lumOff val="25000"/>
                </a:schemeClr>
              </a:solidFill>
            </a:endParaRPr>
          </a:p>
          <a:p>
            <a:pPr algn="r" eaLnBrk="1" fontAlgn="auto" hangingPunct="1">
              <a:lnSpc>
                <a:spcPct val="90000"/>
              </a:lnSpc>
              <a:spcAft>
                <a:spcPts val="0"/>
              </a:spcAft>
              <a:buFont typeface="Wingdings" pitchFamily="2" charset="2"/>
              <a:buNone/>
              <a:defRPr/>
            </a:pPr>
            <a:endParaRPr lang="en-US" sz="800" dirty="0">
              <a:solidFill>
                <a:schemeClr val="tx1">
                  <a:lumMod val="75000"/>
                  <a:lumOff val="25000"/>
                </a:schemeClr>
              </a:solidFill>
            </a:endParaRPr>
          </a:p>
        </p:txBody>
      </p:sp>
      <p:sp>
        <p:nvSpPr>
          <p:cNvPr id="22532" name="Title 1"/>
          <p:cNvSpPr>
            <a:spLocks noGrp="1"/>
          </p:cNvSpPr>
          <p:nvPr>
            <p:ph type="title"/>
          </p:nvPr>
        </p:nvSpPr>
        <p:spPr/>
        <p:txBody>
          <a:bodyPr/>
          <a:lstStyle/>
          <a:p>
            <a:pPr eaLnBrk="1" hangingPunct="1"/>
            <a:r>
              <a:rPr smtClean="0"/>
              <a:t>Profile of Children Screened</a:t>
            </a:r>
          </a:p>
        </p:txBody>
      </p:sp>
    </p:spTree>
    <p:extLst>
      <p:ext uri="{BB962C8B-B14F-4D97-AF65-F5344CB8AC3E}">
        <p14:creationId xmlns:p14="http://schemas.microsoft.com/office/powerpoint/2010/main" val="3554596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1905000"/>
            <a:ext cx="7772400" cy="4724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 </a:t>
            </a:r>
            <a:endParaRPr lang="en-CA" dirty="0">
              <a:solidFill>
                <a:prstClr val="white"/>
              </a:solidFill>
            </a:endParaRPr>
          </a:p>
        </p:txBody>
      </p:sp>
      <p:pic>
        <p:nvPicPr>
          <p:cNvPr id="39939" name="Picture 10" descr="FED Cover Participant.JPG"/>
          <p:cNvPicPr>
            <a:picLocks noChangeAspect="1"/>
          </p:cNvPicPr>
          <p:nvPr/>
        </p:nvPicPr>
        <p:blipFill>
          <a:blip r:embed="rId3" cstate="print"/>
          <a:srcRect/>
          <a:stretch>
            <a:fillRect/>
          </a:stretch>
        </p:blipFill>
        <p:spPr bwMode="auto">
          <a:xfrm>
            <a:off x="4876800" y="2038350"/>
            <a:ext cx="3429000" cy="4438650"/>
          </a:xfrm>
          <a:prstGeom prst="rect">
            <a:avLst/>
          </a:prstGeom>
          <a:noFill/>
          <a:ln w="9525">
            <a:solidFill>
              <a:schemeClr val="bg1"/>
            </a:solidFill>
            <a:miter lim="800000"/>
            <a:headEnd/>
            <a:tailEnd/>
          </a:ln>
        </p:spPr>
      </p:pic>
      <p:sp>
        <p:nvSpPr>
          <p:cNvPr id="39940" name="Text Placeholder 4"/>
          <p:cNvSpPr>
            <a:spLocks noGrp="1"/>
          </p:cNvSpPr>
          <p:nvPr>
            <p:ph type="body" sz="half" idx="2"/>
          </p:nvPr>
        </p:nvSpPr>
        <p:spPr>
          <a:xfrm>
            <a:off x="685800" y="1785938"/>
            <a:ext cx="4102224" cy="4691062"/>
          </a:xfrm>
        </p:spPr>
        <p:txBody>
          <a:bodyPr/>
          <a:lstStyle/>
          <a:p>
            <a:pPr eaLnBrk="1" hangingPunct="1"/>
            <a:endParaRPr lang="en-US" sz="2000" dirty="0" smtClean="0"/>
          </a:p>
          <a:p>
            <a:pPr eaLnBrk="1" hangingPunct="1"/>
            <a:r>
              <a:rPr lang="en-US" sz="2400" dirty="0"/>
              <a:t>Training for foster parents and social workers is a cornerstone of this program</a:t>
            </a:r>
            <a:endParaRPr lang="en-US" sz="2000" dirty="0" smtClean="0"/>
          </a:p>
          <a:p>
            <a:pPr eaLnBrk="1" hangingPunct="1"/>
            <a:r>
              <a:rPr lang="en-US" sz="2400" dirty="0" smtClean="0"/>
              <a:t>Development </a:t>
            </a:r>
            <a:r>
              <a:rPr lang="en-US" sz="2400" dirty="0"/>
              <a:t>of a trainer </a:t>
            </a:r>
            <a:r>
              <a:rPr lang="en-US" sz="2400" dirty="0" smtClean="0"/>
              <a:t>manual</a:t>
            </a:r>
          </a:p>
          <a:p>
            <a:pPr lvl="0" eaLnBrk="1" hangingPunct="1"/>
            <a:r>
              <a:rPr lang="en-US" sz="2400" dirty="0" smtClean="0"/>
              <a:t>Development </a:t>
            </a:r>
            <a:r>
              <a:rPr lang="en-US" sz="2400" dirty="0"/>
              <a:t>of a </a:t>
            </a:r>
            <a:r>
              <a:rPr lang="en-US" sz="2400" dirty="0" smtClean="0"/>
              <a:t>participant manual</a:t>
            </a:r>
            <a:endParaRPr lang="en-US" sz="2400" dirty="0"/>
          </a:p>
          <a:p>
            <a:pPr eaLnBrk="1" hangingPunct="1"/>
            <a:endParaRPr lang="en-US" sz="2000" dirty="0" smtClean="0"/>
          </a:p>
        </p:txBody>
      </p:sp>
      <p:sp>
        <p:nvSpPr>
          <p:cNvPr id="39941" name="Title 1"/>
          <p:cNvSpPr>
            <a:spLocks noGrp="1"/>
          </p:cNvSpPr>
          <p:nvPr>
            <p:ph type="title"/>
          </p:nvPr>
        </p:nvSpPr>
        <p:spPr>
          <a:xfrm>
            <a:off x="457200" y="274638"/>
            <a:ext cx="8229600" cy="1143000"/>
          </a:xfrm>
        </p:spPr>
        <p:txBody>
          <a:bodyPr anchor="ctr"/>
          <a:lstStyle/>
          <a:p>
            <a:pPr algn="ctr" eaLnBrk="1" hangingPunct="1"/>
            <a:r>
              <a:rPr sz="3800" b="0" dirty="0" smtClean="0">
                <a:solidFill>
                  <a:schemeClr val="accent5">
                    <a:lumMod val="20000"/>
                    <a:lumOff val="80000"/>
                  </a:schemeClr>
                </a:solidFill>
              </a:rPr>
              <a:t>Training</a:t>
            </a:r>
          </a:p>
        </p:txBody>
      </p:sp>
    </p:spTree>
    <p:extLst>
      <p:ext uri="{BB962C8B-B14F-4D97-AF65-F5344CB8AC3E}">
        <p14:creationId xmlns:p14="http://schemas.microsoft.com/office/powerpoint/2010/main" val="3618670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35843" name="Content Placeholder 2"/>
          <p:cNvSpPr>
            <a:spLocks noGrp="1"/>
          </p:cNvSpPr>
          <p:nvPr>
            <p:ph idx="1"/>
          </p:nvPr>
        </p:nvSpPr>
        <p:spPr>
          <a:xfrm>
            <a:off x="457200" y="1998663"/>
            <a:ext cx="8229600" cy="4525962"/>
          </a:xfrm>
        </p:spPr>
        <p:txBody>
          <a:bodyPr/>
          <a:lstStyle/>
          <a:p>
            <a:pPr eaLnBrk="1" hangingPunct="1">
              <a:buFont typeface="Arial" pitchFamily="34" charset="0"/>
              <a:buChar char="•"/>
            </a:pPr>
            <a:r>
              <a:rPr lang="en-US" dirty="0" smtClean="0"/>
              <a:t>the </a:t>
            </a:r>
            <a:r>
              <a:rPr lang="en-US" dirty="0"/>
              <a:t>ASQ-3 and ASQ-SE</a:t>
            </a:r>
          </a:p>
          <a:p>
            <a:pPr eaLnBrk="1" hangingPunct="1">
              <a:buFont typeface="Arial" pitchFamily="34" charset="0"/>
              <a:buChar char="•"/>
            </a:pPr>
            <a:r>
              <a:rPr lang="en-US" dirty="0"/>
              <a:t>brain development and the impact of trauma </a:t>
            </a:r>
          </a:p>
          <a:p>
            <a:pPr eaLnBrk="1" hangingPunct="1"/>
            <a:r>
              <a:rPr lang="en-US" dirty="0"/>
              <a:t>strategies to enhance development within the home </a:t>
            </a:r>
          </a:p>
          <a:p>
            <a:pPr eaLnBrk="1" hangingPunct="1">
              <a:buFont typeface="Arial" pitchFamily="34" charset="0"/>
              <a:buChar char="•"/>
            </a:pPr>
            <a:r>
              <a:rPr lang="en-US" dirty="0"/>
              <a:t>information on community </a:t>
            </a:r>
            <a:r>
              <a:rPr lang="en-US" dirty="0" smtClean="0"/>
              <a:t> resources </a:t>
            </a:r>
            <a:r>
              <a:rPr lang="en-US" dirty="0"/>
              <a:t>and </a:t>
            </a:r>
            <a:r>
              <a:rPr lang="en-US" dirty="0" smtClean="0"/>
              <a:t>referrals</a:t>
            </a:r>
          </a:p>
          <a:p>
            <a:pPr eaLnBrk="1" hangingPunct="1"/>
            <a:endParaRPr lang="en-US" dirty="0" smtClean="0"/>
          </a:p>
          <a:p>
            <a:pPr eaLnBrk="1" hangingPunct="1"/>
            <a:endParaRPr lang="en-US" dirty="0" smtClean="0"/>
          </a:p>
        </p:txBody>
      </p:sp>
      <p:sp>
        <p:nvSpPr>
          <p:cNvPr id="35844" name="Title 1"/>
          <p:cNvSpPr>
            <a:spLocks noGrp="1"/>
          </p:cNvSpPr>
          <p:nvPr>
            <p:ph type="title"/>
          </p:nvPr>
        </p:nvSpPr>
        <p:spPr/>
        <p:txBody>
          <a:bodyPr/>
          <a:lstStyle/>
          <a:p>
            <a:pPr eaLnBrk="1" hangingPunct="1"/>
            <a:r>
              <a:rPr dirty="0" smtClean="0">
                <a:solidFill>
                  <a:schemeClr val="accent5">
                    <a:lumMod val="20000"/>
                    <a:lumOff val="80000"/>
                  </a:schemeClr>
                </a:solidFill>
              </a:rPr>
              <a:t>2 Day Training</a:t>
            </a:r>
          </a:p>
        </p:txBody>
      </p:sp>
      <p:pic>
        <p:nvPicPr>
          <p:cNvPr id="8" name="Picture 7" descr="fosterfam1.jpg"/>
          <p:cNvPicPr>
            <a:picLocks noChangeAspect="1"/>
          </p:cNvPicPr>
          <p:nvPr/>
        </p:nvPicPr>
        <p:blipFill>
          <a:blip r:embed="rId3" cstate="print"/>
          <a:stretch>
            <a:fillRect/>
          </a:stretch>
        </p:blipFill>
        <p:spPr>
          <a:xfrm rot="234452">
            <a:off x="6018726" y="4237053"/>
            <a:ext cx="2777099" cy="2159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2437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eaLnBrk="1" hangingPunct="1">
              <a:lnSpc>
                <a:spcPct val="90000"/>
              </a:lnSpc>
            </a:pPr>
            <a:r>
              <a:rPr lang="en-US" dirty="0" smtClean="0"/>
              <a:t>Positive interaction between foster parents to improve community support</a:t>
            </a:r>
          </a:p>
          <a:p>
            <a:r>
              <a:rPr lang="en-US" dirty="0"/>
              <a:t>Shared strategies to enhance development in the home</a:t>
            </a:r>
          </a:p>
          <a:p>
            <a:r>
              <a:rPr lang="en-US" dirty="0"/>
              <a:t>“Brainstorming” around community supports available and referral instructions</a:t>
            </a:r>
          </a:p>
          <a:p>
            <a:pPr eaLnBrk="1" hangingPunct="1">
              <a:buFont typeface="Arial" pitchFamily="34" charset="0"/>
              <a:buChar char="•"/>
            </a:pPr>
            <a:r>
              <a:rPr lang="en-US" dirty="0"/>
              <a:t> To date:</a:t>
            </a:r>
          </a:p>
          <a:p>
            <a:pPr eaLnBrk="1" hangingPunct="1">
              <a:buFont typeface="Arial" pitchFamily="34" charset="0"/>
              <a:buChar char="•"/>
            </a:pPr>
            <a:r>
              <a:rPr lang="en-US" dirty="0"/>
              <a:t>176 Foster parents trained</a:t>
            </a:r>
          </a:p>
          <a:p>
            <a:pPr eaLnBrk="1" hangingPunct="1">
              <a:buFont typeface="Arial" pitchFamily="34" charset="0"/>
              <a:buChar char="•"/>
            </a:pPr>
            <a:r>
              <a:rPr lang="en-US" dirty="0"/>
              <a:t>117 Social workers trained</a:t>
            </a:r>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dirty="0" smtClean="0"/>
              <a:t>Additional Training Benefits</a:t>
            </a:r>
          </a:p>
        </p:txBody>
      </p:sp>
      <p:pic>
        <p:nvPicPr>
          <p:cNvPr id="9" name="Picture 8" descr="FED_Pres1.jpg"/>
          <p:cNvPicPr>
            <a:picLocks noChangeAspect="1"/>
          </p:cNvPicPr>
          <p:nvPr/>
        </p:nvPicPr>
        <p:blipFill>
          <a:blip r:embed="rId3" cstate="print"/>
          <a:stretch>
            <a:fillRect/>
          </a:stretch>
        </p:blipFill>
        <p:spPr>
          <a:xfrm rot="281890">
            <a:off x="6806422" y="4149201"/>
            <a:ext cx="1942298" cy="235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5883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905000"/>
            <a:ext cx="7772400" cy="4724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7171" name="Title 1"/>
          <p:cNvSpPr>
            <a:spLocks noGrp="1"/>
          </p:cNvSpPr>
          <p:nvPr>
            <p:ph type="title"/>
          </p:nvPr>
        </p:nvSpPr>
        <p:spPr/>
        <p:txBody>
          <a:bodyPr/>
          <a:lstStyle/>
          <a:p>
            <a:pPr eaLnBrk="1" hangingPunct="1"/>
            <a:r>
              <a:rPr dirty="0" smtClean="0"/>
              <a:t>Background</a:t>
            </a:r>
          </a:p>
        </p:txBody>
      </p:sp>
      <p:sp>
        <p:nvSpPr>
          <p:cNvPr id="5" name="Rectangle 3"/>
          <p:cNvSpPr txBox="1">
            <a:spLocks noChangeArrowheads="1"/>
          </p:cNvSpPr>
          <p:nvPr/>
        </p:nvSpPr>
        <p:spPr bwMode="auto">
          <a:xfrm>
            <a:off x="385763" y="1916113"/>
            <a:ext cx="5986462" cy="4525962"/>
          </a:xfrm>
          <a:prstGeom prst="rect">
            <a:avLst/>
          </a:prstGeom>
          <a:noFill/>
          <a:ln w="9525">
            <a:noFill/>
            <a:miter lim="800000"/>
            <a:headEnd/>
            <a:tailEnd/>
          </a:ln>
        </p:spPr>
        <p:txBody>
          <a:bodyPr/>
          <a:lstStyle/>
          <a:p>
            <a:pPr>
              <a:lnSpc>
                <a:spcPct val="90000"/>
              </a:lnSpc>
              <a:spcBef>
                <a:spcPct val="20000"/>
              </a:spcBef>
              <a:defRPr/>
            </a:pPr>
            <a:r>
              <a:rPr lang="en-US" sz="2600" b="1" i="1" dirty="0">
                <a:solidFill>
                  <a:prstClr val="black">
                    <a:lumMod val="75000"/>
                    <a:lumOff val="25000"/>
                  </a:prstClr>
                </a:solidFill>
                <a:latin typeface="Century Gothic" pitchFamily="34" charset="0"/>
                <a:cs typeface="Arial" charset="0"/>
              </a:rPr>
              <a:t>The Joint Special Report- Health and Well-Being of Children in Care in British Columbia: Educational Experience and Outcomes</a:t>
            </a:r>
          </a:p>
          <a:p>
            <a:pPr marL="342900" indent="-342900">
              <a:lnSpc>
                <a:spcPct val="90000"/>
              </a:lnSpc>
              <a:spcBef>
                <a:spcPct val="20000"/>
              </a:spcBef>
              <a:buFont typeface="Arial" charset="0"/>
              <a:buChar char="•"/>
              <a:defRPr/>
            </a:pPr>
            <a:endParaRPr lang="en-US" sz="1100" dirty="0">
              <a:solidFill>
                <a:prstClr val="black">
                  <a:lumMod val="75000"/>
                  <a:lumOff val="25000"/>
                </a:prstClr>
              </a:solidFill>
              <a:latin typeface="Century Gothic" pitchFamily="34" charset="0"/>
              <a:cs typeface="Arial" charset="0"/>
            </a:endParaRPr>
          </a:p>
          <a:p>
            <a:pPr marL="265113">
              <a:lnSpc>
                <a:spcPct val="90000"/>
              </a:lnSpc>
              <a:spcBef>
                <a:spcPct val="20000"/>
              </a:spcBef>
              <a:defRPr/>
            </a:pPr>
            <a:r>
              <a:rPr lang="en-US" sz="2400" i="1" dirty="0">
                <a:solidFill>
                  <a:prstClr val="black">
                    <a:lumMod val="75000"/>
                    <a:lumOff val="25000"/>
                  </a:prstClr>
                </a:solidFill>
                <a:latin typeface="Century Gothic" pitchFamily="34" charset="0"/>
                <a:cs typeface="Arial" charset="0"/>
              </a:rPr>
              <a:t>By The Representative for Children and Youth, Mary Ellen </a:t>
            </a:r>
            <a:r>
              <a:rPr lang="en-US" sz="2400" i="1" dirty="0" err="1">
                <a:solidFill>
                  <a:prstClr val="black">
                    <a:lumMod val="75000"/>
                    <a:lumOff val="25000"/>
                  </a:prstClr>
                </a:solidFill>
                <a:latin typeface="Century Gothic" pitchFamily="34" charset="0"/>
                <a:cs typeface="Arial" charset="0"/>
              </a:rPr>
              <a:t>Turpel-Lafond</a:t>
            </a:r>
            <a:r>
              <a:rPr lang="en-US" sz="2400" i="1" dirty="0">
                <a:solidFill>
                  <a:prstClr val="black">
                    <a:lumMod val="75000"/>
                    <a:lumOff val="25000"/>
                  </a:prstClr>
                </a:solidFill>
                <a:latin typeface="Century Gothic" pitchFamily="34" charset="0"/>
                <a:cs typeface="Arial" charset="0"/>
              </a:rPr>
              <a:t> and The Provincial Health Officer, </a:t>
            </a:r>
            <a:br>
              <a:rPr lang="en-US" sz="2400" i="1" dirty="0">
                <a:solidFill>
                  <a:prstClr val="black">
                    <a:lumMod val="75000"/>
                    <a:lumOff val="25000"/>
                  </a:prstClr>
                </a:solidFill>
                <a:latin typeface="Century Gothic" pitchFamily="34" charset="0"/>
                <a:cs typeface="Arial" charset="0"/>
              </a:rPr>
            </a:br>
            <a:r>
              <a:rPr lang="en-US" sz="2400" i="1" dirty="0">
                <a:solidFill>
                  <a:prstClr val="black">
                    <a:lumMod val="75000"/>
                    <a:lumOff val="25000"/>
                  </a:prstClr>
                </a:solidFill>
                <a:latin typeface="Century Gothic" pitchFamily="34" charset="0"/>
                <a:cs typeface="Arial" charset="0"/>
              </a:rPr>
              <a:t>Dr. Perry Kendall</a:t>
            </a:r>
          </a:p>
          <a:p>
            <a:pPr marL="342900" indent="-342900">
              <a:spcBef>
                <a:spcPct val="20000"/>
              </a:spcBef>
              <a:buFont typeface="Arial" charset="0"/>
              <a:buChar char="•"/>
              <a:defRPr/>
            </a:pPr>
            <a:endParaRPr lang="en-US" sz="2400" dirty="0">
              <a:solidFill>
                <a:prstClr val="black"/>
              </a:solidFill>
              <a:latin typeface="Century Gothic" pitchFamily="34" charset="0"/>
              <a:cs typeface="Arial" charset="0"/>
            </a:endParaRPr>
          </a:p>
        </p:txBody>
      </p:sp>
      <p:pic>
        <p:nvPicPr>
          <p:cNvPr id="7173" name="Picture 5" descr="RCYBC report cover.JPG"/>
          <p:cNvPicPr>
            <a:picLocks noChangeAspect="1"/>
          </p:cNvPicPr>
          <p:nvPr/>
        </p:nvPicPr>
        <p:blipFill>
          <a:blip r:embed="rId3" cstate="print"/>
          <a:srcRect/>
          <a:stretch>
            <a:fillRect/>
          </a:stretch>
        </p:blipFill>
        <p:spPr bwMode="auto">
          <a:xfrm>
            <a:off x="6232525" y="2420938"/>
            <a:ext cx="2587625" cy="3240087"/>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029251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WHO</a:t>
            </a:r>
          </a:p>
        </p:txBody>
      </p:sp>
      <p:sp>
        <p:nvSpPr>
          <p:cNvPr id="11267" name="Rectangle 3"/>
          <p:cNvSpPr>
            <a:spLocks noGrp="1" noChangeArrowheads="1"/>
          </p:cNvSpPr>
          <p:nvPr>
            <p:ph type="body" idx="1"/>
          </p:nvPr>
        </p:nvSpPr>
        <p:spPr>
          <a:xfrm>
            <a:off x="457200" y="1828800"/>
            <a:ext cx="8229600" cy="4525963"/>
          </a:xfrm>
        </p:spPr>
        <p:txBody>
          <a:bodyPr/>
          <a:lstStyle/>
          <a:p>
            <a:pPr marL="0" indent="0" eaLnBrk="1" hangingPunct="1">
              <a:lnSpc>
                <a:spcPct val="90000"/>
              </a:lnSpc>
              <a:buNone/>
            </a:pPr>
            <a:r>
              <a:rPr lang="en-US" dirty="0" smtClean="0"/>
              <a:t>Most Valuable things I learned were:</a:t>
            </a:r>
          </a:p>
          <a:p>
            <a:pPr eaLnBrk="1" hangingPunct="1">
              <a:lnSpc>
                <a:spcPct val="90000"/>
              </a:lnSpc>
            </a:pPr>
            <a:r>
              <a:rPr lang="en-US" dirty="0" smtClean="0"/>
              <a:t>“The effects of trauma on the brain &amp; its far reaching effect on the future of the child when not corrected, but that it is a bright &amp; hopeful future we &amp; resources can provide as a team”</a:t>
            </a:r>
          </a:p>
          <a:p>
            <a:pPr eaLnBrk="1" hangingPunct="1">
              <a:lnSpc>
                <a:spcPct val="90000"/>
              </a:lnSpc>
            </a:pPr>
            <a:r>
              <a:rPr lang="en-US" dirty="0" smtClean="0"/>
              <a:t>“chronological development-physical, Social-emotional and impact of interaction w/ child”</a:t>
            </a:r>
          </a:p>
          <a:p>
            <a:pPr eaLnBrk="1" hangingPunct="1">
              <a:lnSpc>
                <a:spcPct val="90000"/>
              </a:lnSpc>
            </a:pPr>
            <a:r>
              <a:rPr lang="en-US" dirty="0" smtClean="0"/>
              <a:t>“the amount of resources that are </a:t>
            </a:r>
          </a:p>
          <a:p>
            <a:pPr marL="0" indent="0" eaLnBrk="1" hangingPunct="1">
              <a:lnSpc>
                <a:spcPct val="90000"/>
              </a:lnSpc>
              <a:buNone/>
            </a:pPr>
            <a:r>
              <a:rPr lang="en-US" dirty="0"/>
              <a:t> </a:t>
            </a:r>
            <a:r>
              <a:rPr lang="en-US" dirty="0" smtClean="0"/>
              <a:t>    available”</a:t>
            </a:r>
          </a:p>
          <a:p>
            <a:pPr eaLnBrk="1" hangingPunct="1">
              <a:lnSpc>
                <a:spcPct val="90000"/>
              </a:lnSpc>
            </a:pPr>
            <a:r>
              <a:rPr lang="en-US" dirty="0" smtClean="0"/>
              <a:t>“that I need to learn more”</a:t>
            </a:r>
          </a:p>
          <a:p>
            <a:pPr marL="0" indent="0" eaLnBrk="1" hangingPunct="1">
              <a:lnSpc>
                <a:spcPct val="90000"/>
              </a:lnSpc>
              <a:buNone/>
            </a:pPr>
            <a:endParaRPr lang="en-US" dirty="0" smtClean="0"/>
          </a:p>
        </p:txBody>
      </p:sp>
      <p:sp>
        <p:nvSpPr>
          <p:cNvPr id="4" name="Rectangle 2"/>
          <p:cNvSpPr txBox="1">
            <a:spLocks noChangeArrowheads="1"/>
          </p:cNvSpPr>
          <p:nvPr/>
        </p:nvSpPr>
        <p:spPr bwMode="auto">
          <a:xfrm>
            <a:off x="-304800" y="0"/>
            <a:ext cx="9829800" cy="1600200"/>
          </a:xfrm>
          <a:prstGeom prst="roundRect">
            <a:avLst/>
          </a:prstGeom>
          <a:solidFill>
            <a:srgbClr val="52B8EB"/>
          </a:solidFill>
          <a:ln w="9525">
            <a:noFill/>
            <a:miter lim="800000"/>
            <a:headEnd/>
            <a:tailEnd/>
          </a:ln>
        </p:spPr>
        <p:txBody>
          <a:bodyPr anchor="ctr"/>
          <a:lstStyle/>
          <a:p>
            <a:pPr algn="ctr" fontAlgn="base">
              <a:spcBef>
                <a:spcPct val="0"/>
              </a:spcBef>
              <a:spcAft>
                <a:spcPct val="0"/>
              </a:spcAft>
              <a:defRPr/>
            </a:pPr>
            <a:r>
              <a:rPr lang="en-US" sz="3800" kern="0" dirty="0">
                <a:solidFill>
                  <a:srgbClr val="C6E8FF"/>
                </a:solidFill>
                <a:latin typeface="Century Gothic" pitchFamily="34" charset="0"/>
              </a:rPr>
              <a:t>   </a:t>
            </a:r>
            <a:r>
              <a:rPr lang="en-US" sz="3800" kern="0" dirty="0" smtClean="0">
                <a:solidFill>
                  <a:srgbClr val="C6E8FF"/>
                </a:solidFill>
                <a:latin typeface="Century Gothic" pitchFamily="34" charset="0"/>
              </a:rPr>
              <a:t>Training Feedback</a:t>
            </a:r>
            <a:endParaRPr lang="en-US" sz="3800" kern="0" dirty="0">
              <a:solidFill>
                <a:srgbClr val="C6E8FF"/>
              </a:solidFill>
              <a:latin typeface="Hobo Std" pitchFamily="50" charset="0"/>
            </a:endParaRPr>
          </a:p>
        </p:txBody>
      </p:sp>
      <p:pic>
        <p:nvPicPr>
          <p:cNvPr id="10245" name="Picture 5" descr="C:\Users\eguilten\AppData\Local\Microsoft\Windows\Temporary Internet Files\Content.Outlook\A72LD0YR\Asian girl.JPG"/>
          <p:cNvPicPr>
            <a:picLocks noChangeAspect="1" noChangeArrowheads="1"/>
          </p:cNvPicPr>
          <p:nvPr/>
        </p:nvPicPr>
        <p:blipFill>
          <a:blip r:embed="rId3" cstate="print"/>
          <a:srcRect/>
          <a:stretch>
            <a:fillRect/>
          </a:stretch>
        </p:blipFill>
        <p:spPr bwMode="auto">
          <a:xfrm>
            <a:off x="6222592" y="4653136"/>
            <a:ext cx="1854608" cy="1233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8102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363" name="Content Placeholder 2"/>
          <p:cNvSpPr>
            <a:spLocks noGrp="1"/>
          </p:cNvSpPr>
          <p:nvPr>
            <p:ph idx="1"/>
          </p:nvPr>
        </p:nvSpPr>
        <p:spPr>
          <a:xfrm>
            <a:off x="457200" y="1998663"/>
            <a:ext cx="8229600" cy="4525962"/>
          </a:xfrm>
        </p:spPr>
        <p:txBody>
          <a:bodyPr/>
          <a:lstStyle/>
          <a:p>
            <a:pPr eaLnBrk="1" hangingPunct="1"/>
            <a:endParaRPr lang="en-US" dirty="0" smtClean="0"/>
          </a:p>
          <a:p>
            <a:pPr eaLnBrk="1" hangingPunct="1"/>
            <a:r>
              <a:rPr lang="en-US" dirty="0" smtClean="0"/>
              <a:t>Along with </a:t>
            </a:r>
            <a:r>
              <a:rPr lang="en-US" dirty="0"/>
              <a:t>the Safe Babies Program</a:t>
            </a:r>
          </a:p>
          <a:p>
            <a:pPr marL="0" indent="0" eaLnBrk="1" hangingPunct="1">
              <a:buNone/>
            </a:pPr>
            <a:r>
              <a:rPr lang="en-US" dirty="0" smtClean="0"/>
              <a:t>    run a training and support group for foster parents</a:t>
            </a:r>
          </a:p>
          <a:p>
            <a:pPr marL="0" indent="0" eaLnBrk="1" hangingPunct="1">
              <a:buNone/>
            </a:pPr>
            <a:endParaRPr lang="en-US" dirty="0" smtClean="0"/>
          </a:p>
          <a:p>
            <a:pPr eaLnBrk="1" hangingPunct="1"/>
            <a:r>
              <a:rPr lang="en-US" dirty="0" smtClean="0"/>
              <a:t>Publish a Newsletter for foster parents and social workers </a:t>
            </a:r>
          </a:p>
        </p:txBody>
      </p:sp>
      <p:sp>
        <p:nvSpPr>
          <p:cNvPr id="15364" name="Title 1"/>
          <p:cNvSpPr>
            <a:spLocks noGrp="1"/>
          </p:cNvSpPr>
          <p:nvPr>
            <p:ph type="title"/>
          </p:nvPr>
        </p:nvSpPr>
        <p:spPr/>
        <p:txBody>
          <a:bodyPr/>
          <a:lstStyle/>
          <a:p>
            <a:pPr eaLnBrk="1" hangingPunct="1"/>
            <a:r>
              <a:rPr lang="en-CA" dirty="0" smtClean="0"/>
              <a:t>Training and Support</a:t>
            </a:r>
            <a:endParaRPr dirty="0" smtClean="0"/>
          </a:p>
        </p:txBody>
      </p:sp>
      <p:pic>
        <p:nvPicPr>
          <p:cNvPr id="9" name="Picture 8" descr="ffm2.jpg"/>
          <p:cNvPicPr>
            <a:picLocks noChangeAspect="1"/>
          </p:cNvPicPr>
          <p:nvPr/>
        </p:nvPicPr>
        <p:blipFill>
          <a:blip r:embed="rId3" cstate="print"/>
          <a:stretch>
            <a:fillRect/>
          </a:stretch>
        </p:blipFill>
        <p:spPr>
          <a:xfrm rot="254149">
            <a:off x="5573644" y="4348686"/>
            <a:ext cx="3197295" cy="2126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5192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A Training Success Story</a:t>
            </a:r>
            <a:endParaRPr lang="en-US" dirty="0"/>
          </a:p>
        </p:txBody>
      </p:sp>
      <p:sp>
        <p:nvSpPr>
          <p:cNvPr id="3" name="Content Placeholder 2"/>
          <p:cNvSpPr>
            <a:spLocks noGrp="1"/>
          </p:cNvSpPr>
          <p:nvPr>
            <p:ph sz="half" idx="1"/>
          </p:nvPr>
        </p:nvSpPr>
        <p:spPr>
          <a:xfrm>
            <a:off x="457200" y="1700808"/>
            <a:ext cx="8363272" cy="4752528"/>
          </a:xfrm>
        </p:spPr>
        <p:txBody>
          <a:bodyPr>
            <a:normAutofit/>
          </a:bodyPr>
          <a:lstStyle/>
          <a:p>
            <a:r>
              <a:rPr lang="en-US" sz="2400" dirty="0" smtClean="0"/>
              <a:t>Foster parent Lori received training in the fall of 2012</a:t>
            </a:r>
          </a:p>
          <a:p>
            <a:r>
              <a:rPr lang="en-US" sz="2400" dirty="0" smtClean="0"/>
              <a:t>In the New Year she received 5 siblings in her home</a:t>
            </a:r>
          </a:p>
          <a:p>
            <a:r>
              <a:rPr lang="en-US" sz="2400" dirty="0" smtClean="0"/>
              <a:t>Anne (second youngest at 3 years of age) stood out</a:t>
            </a:r>
          </a:p>
          <a:p>
            <a:pPr marL="0" indent="0">
              <a:buNone/>
            </a:pPr>
            <a:r>
              <a:rPr lang="en-US" sz="2400" dirty="0"/>
              <a:t> </a:t>
            </a:r>
            <a:r>
              <a:rPr lang="en-US" sz="2400" dirty="0" smtClean="0"/>
              <a:t>   as struggling the most with </a:t>
            </a:r>
            <a:r>
              <a:rPr lang="en-US" sz="2400" dirty="0" err="1" smtClean="0"/>
              <a:t>behavioural</a:t>
            </a:r>
            <a:r>
              <a:rPr lang="en-US" sz="2400" dirty="0" smtClean="0"/>
              <a:t> issues</a:t>
            </a:r>
          </a:p>
          <a:p>
            <a:pPr algn="just"/>
            <a:r>
              <a:rPr lang="en-US" sz="2400" dirty="0" smtClean="0"/>
              <a:t>Lori completed an ASQ-3 and ASQ-SE with Anne from her training manual and</a:t>
            </a:r>
          </a:p>
          <a:p>
            <a:pPr marL="0" indent="0" algn="just">
              <a:buNone/>
            </a:pPr>
            <a:r>
              <a:rPr lang="en-US" sz="2400" dirty="0"/>
              <a:t> </a:t>
            </a:r>
            <a:r>
              <a:rPr lang="en-US" sz="2400" dirty="0" smtClean="0"/>
              <a:t>   created her own </a:t>
            </a:r>
          </a:p>
          <a:p>
            <a:pPr marL="0" indent="0" algn="just">
              <a:buNone/>
            </a:pPr>
            <a:r>
              <a:rPr lang="en-US" sz="2400" dirty="0"/>
              <a:t> </a:t>
            </a:r>
            <a:r>
              <a:rPr lang="en-US" sz="2400" dirty="0" smtClean="0"/>
              <a:t>   recommendations with the </a:t>
            </a:r>
          </a:p>
          <a:p>
            <a:pPr marL="0" indent="0" algn="just">
              <a:buNone/>
            </a:pPr>
            <a:r>
              <a:rPr lang="en-US" sz="2400" dirty="0"/>
              <a:t> </a:t>
            </a:r>
            <a:r>
              <a:rPr lang="en-US" sz="2400" dirty="0" smtClean="0"/>
              <a:t>   results</a:t>
            </a:r>
          </a:p>
          <a:p>
            <a:pPr marL="0" indent="0" algn="just">
              <a:buNone/>
            </a:pPr>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5377" y="4005064"/>
            <a:ext cx="3046839" cy="2018531"/>
          </a:xfrm>
        </p:spPr>
      </p:pic>
    </p:spTree>
    <p:extLst>
      <p:ext uri="{BB962C8B-B14F-4D97-AF65-F5344CB8AC3E}">
        <p14:creationId xmlns:p14="http://schemas.microsoft.com/office/powerpoint/2010/main" val="402661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ASQ results from Daycare</a:t>
            </a:r>
            <a:endParaRPr lang="en-US" dirty="0"/>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5" y="1916832"/>
            <a:ext cx="78390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566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a:t>
            </a:r>
            <a:endParaRPr lang="en-US" dirty="0"/>
          </a:p>
        </p:txBody>
      </p:sp>
      <p:sp>
        <p:nvSpPr>
          <p:cNvPr id="3" name="Content Placeholder 2"/>
          <p:cNvSpPr>
            <a:spLocks noGrp="1"/>
          </p:cNvSpPr>
          <p:nvPr>
            <p:ph idx="1"/>
          </p:nvPr>
        </p:nvSpPr>
        <p:spPr/>
        <p:txBody>
          <a:bodyPr>
            <a:normAutofit lnSpcReduction="10000"/>
          </a:bodyPr>
          <a:lstStyle/>
          <a:p>
            <a:r>
              <a:rPr lang="en-US" dirty="0" smtClean="0"/>
              <a:t>Speech Therapy at the Daycare Centre</a:t>
            </a:r>
          </a:p>
          <a:p>
            <a:r>
              <a:rPr lang="en-US" dirty="0" smtClean="0"/>
              <a:t>Art Therapy</a:t>
            </a:r>
          </a:p>
          <a:p>
            <a:r>
              <a:rPr lang="en-US" dirty="0" smtClean="0"/>
              <a:t>Family Therapist in the Foster Home</a:t>
            </a:r>
          </a:p>
          <a:p>
            <a:r>
              <a:rPr lang="en-US" dirty="0" smtClean="0"/>
              <a:t>Referral to </a:t>
            </a:r>
            <a:r>
              <a:rPr lang="en-US" dirty="0" err="1" smtClean="0"/>
              <a:t>Sunnyhill</a:t>
            </a:r>
            <a:r>
              <a:rPr lang="en-US" dirty="0" smtClean="0"/>
              <a:t> Hospital CDBC clinic </a:t>
            </a:r>
          </a:p>
          <a:p>
            <a:r>
              <a:rPr lang="en-US" dirty="0" err="1" smtClean="0"/>
              <a:t>Behaviours</a:t>
            </a:r>
            <a:r>
              <a:rPr lang="en-US" dirty="0" smtClean="0"/>
              <a:t> have reduced at home and in daycare quite dramatically</a:t>
            </a:r>
          </a:p>
          <a:p>
            <a:r>
              <a:rPr lang="en-US" dirty="0" smtClean="0"/>
              <a:t>Social worker has discussed prenatal exposure with birth mom (confirmed)</a:t>
            </a:r>
          </a:p>
          <a:p>
            <a:r>
              <a:rPr lang="en-US" dirty="0" smtClean="0"/>
              <a:t>Transition to elementary school should be more appropriately supported due to greater understanding of </a:t>
            </a:r>
            <a:r>
              <a:rPr lang="en-US" dirty="0" err="1" smtClean="0"/>
              <a:t>behaviours</a:t>
            </a:r>
            <a:endParaRPr lang="en-US" dirty="0"/>
          </a:p>
        </p:txBody>
      </p:sp>
    </p:spTree>
    <p:extLst>
      <p:ext uri="{BB962C8B-B14F-4D97-AF65-F5344CB8AC3E}">
        <p14:creationId xmlns:p14="http://schemas.microsoft.com/office/powerpoint/2010/main" val="848441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533400" y="304800"/>
            <a:ext cx="8229600" cy="1139825"/>
          </a:xfrm>
        </p:spPr>
        <p:txBody>
          <a:bodyPr anchorCtr="0"/>
          <a:lstStyle/>
          <a:p>
            <a:r>
              <a:rPr lang="en-US" sz="4000" dirty="0"/>
              <a:t>Research </a:t>
            </a:r>
            <a:r>
              <a:rPr lang="en-US" sz="4000" dirty="0" smtClean="0"/>
              <a:t>results on Fostering Early Development</a:t>
            </a:r>
            <a:endParaRPr lang="en-CA" sz="4000" dirty="0"/>
          </a:p>
        </p:txBody>
      </p:sp>
      <p:sp>
        <p:nvSpPr>
          <p:cNvPr id="99331" name="Rectangle 3"/>
          <p:cNvSpPr>
            <a:spLocks noGrp="1" noChangeArrowheads="1"/>
          </p:cNvSpPr>
          <p:nvPr>
            <p:ph type="body" idx="4294967295"/>
          </p:nvPr>
        </p:nvSpPr>
        <p:spPr/>
        <p:txBody>
          <a:bodyPr/>
          <a:lstStyle/>
          <a:p>
            <a:pPr lvl="1">
              <a:buClr>
                <a:schemeClr val="hlink"/>
              </a:buClr>
              <a:buSzPct val="80000"/>
              <a:buFont typeface="Wingdings" pitchFamily="2" charset="2"/>
              <a:buChar char="Ø"/>
            </a:pPr>
            <a:r>
              <a:rPr lang="en-CA" dirty="0"/>
              <a:t>In collaboration with UBC and HELP</a:t>
            </a:r>
          </a:p>
          <a:p>
            <a:pPr lvl="1">
              <a:buClr>
                <a:schemeClr val="hlink"/>
              </a:buClr>
              <a:buSzPct val="80000"/>
              <a:buFont typeface="Wingdings" pitchFamily="2" charset="2"/>
              <a:buChar char="Ø"/>
            </a:pPr>
            <a:r>
              <a:rPr lang="en-US" sz="2400" dirty="0"/>
              <a:t>F</a:t>
            </a:r>
            <a:r>
              <a:rPr lang="en-US" dirty="0"/>
              <a:t>ocus to establish baseline information to direct future planning.</a:t>
            </a:r>
            <a:endParaRPr lang="en-CA" dirty="0"/>
          </a:p>
        </p:txBody>
      </p:sp>
      <p:pic>
        <p:nvPicPr>
          <p:cNvPr id="99332" name="Picture 4" descr="hand_and_blocks_mod"/>
          <p:cNvPicPr>
            <a:picLocks noChangeAspect="1" noChangeArrowheads="1"/>
          </p:cNvPicPr>
          <p:nvPr/>
        </p:nvPicPr>
        <p:blipFill>
          <a:blip r:embed="rId3"/>
          <a:srcRect/>
          <a:stretch>
            <a:fillRect/>
          </a:stretch>
        </p:blipFill>
        <p:spPr bwMode="auto">
          <a:xfrm>
            <a:off x="2643188" y="3036888"/>
            <a:ext cx="3844925" cy="3271837"/>
          </a:xfrm>
          <a:prstGeom prst="rect">
            <a:avLst/>
          </a:prstGeom>
          <a:noFill/>
          <a:ln w="9525">
            <a:noFill/>
            <a:miter lim="800000"/>
            <a:headEnd/>
            <a:tailEnd/>
          </a:ln>
        </p:spPr>
      </p:pic>
    </p:spTree>
    <p:extLst>
      <p:ext uri="{BB962C8B-B14F-4D97-AF65-F5344CB8AC3E}">
        <p14:creationId xmlns:p14="http://schemas.microsoft.com/office/powerpoint/2010/main" val="142082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05000"/>
            <a:ext cx="8382000" cy="4572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6627" name="Title 1"/>
          <p:cNvSpPr>
            <a:spLocks noGrp="1"/>
          </p:cNvSpPr>
          <p:nvPr>
            <p:ph type="title"/>
          </p:nvPr>
        </p:nvSpPr>
        <p:spPr/>
        <p:txBody>
          <a:bodyPr/>
          <a:lstStyle/>
          <a:p>
            <a:r>
              <a:rPr lang="en-US" sz="3600" smtClean="0"/>
              <a:t>Methods</a:t>
            </a:r>
          </a:p>
        </p:txBody>
      </p:sp>
      <p:sp>
        <p:nvSpPr>
          <p:cNvPr id="3" name="Content Placeholder 2"/>
          <p:cNvSpPr>
            <a:spLocks noGrp="1"/>
          </p:cNvSpPr>
          <p:nvPr>
            <p:ph idx="1"/>
          </p:nvPr>
        </p:nvSpPr>
        <p:spPr>
          <a:xfrm>
            <a:off x="457200" y="2068513"/>
            <a:ext cx="8229600" cy="5105400"/>
          </a:xfrm>
        </p:spPr>
        <p:txBody>
          <a:bodyPr/>
          <a:lstStyle/>
          <a:p>
            <a:pPr marL="457200" lvl="1" indent="0">
              <a:buFont typeface="Arial" charset="0"/>
              <a:buNone/>
              <a:defRPr/>
            </a:pPr>
            <a:r>
              <a:rPr lang="en-US" dirty="0" smtClean="0"/>
              <a:t>Impact of FED was assessed by focusing on children who had been in care for more than one year prior to admission to FED</a:t>
            </a:r>
          </a:p>
          <a:p>
            <a:pPr lvl="1">
              <a:defRPr/>
            </a:pPr>
            <a:endParaRPr lang="en-US" dirty="0" smtClean="0"/>
          </a:p>
          <a:p>
            <a:pPr marL="457200" lvl="1" indent="0">
              <a:buFont typeface="Arial" charset="0"/>
              <a:buNone/>
              <a:defRPr/>
            </a:pPr>
            <a:r>
              <a:rPr lang="en-US" dirty="0" smtClean="0"/>
              <a:t>The outcomes of interest were:</a:t>
            </a:r>
          </a:p>
          <a:p>
            <a:pPr marL="971550" lvl="1" indent="-457200">
              <a:buClr>
                <a:schemeClr val="tx1"/>
              </a:buClr>
              <a:buSzPct val="87000"/>
              <a:buFont typeface="+mj-lt"/>
              <a:buAutoNum type="arabicPeriod"/>
              <a:defRPr/>
            </a:pPr>
            <a:r>
              <a:rPr lang="en-US" dirty="0" smtClean="0"/>
              <a:t>The </a:t>
            </a:r>
            <a:r>
              <a:rPr lang="en-US" dirty="0"/>
              <a:t>unmet health screening and immunization needs </a:t>
            </a:r>
            <a:r>
              <a:rPr lang="en-US" dirty="0" smtClean="0"/>
              <a:t>identified by FED</a:t>
            </a:r>
          </a:p>
          <a:p>
            <a:pPr marL="971550" lvl="1" indent="-457200">
              <a:buClr>
                <a:schemeClr val="tx1"/>
              </a:buClr>
              <a:buSzPct val="87000"/>
              <a:buFont typeface="+mj-lt"/>
              <a:buAutoNum type="arabicPeriod"/>
              <a:defRPr/>
            </a:pPr>
            <a:r>
              <a:rPr lang="en-US" dirty="0" smtClean="0"/>
              <a:t>The developmental concerns identified by FED </a:t>
            </a:r>
          </a:p>
          <a:p>
            <a:pPr lvl="2">
              <a:defRPr/>
            </a:pPr>
            <a:endParaRPr lang="en-US" dirty="0" smtClean="0"/>
          </a:p>
          <a:p>
            <a:pPr>
              <a:defRPr/>
            </a:pPr>
            <a:endParaRPr lang="en-US" dirty="0"/>
          </a:p>
        </p:txBody>
      </p:sp>
    </p:spTree>
    <p:extLst>
      <p:ext uri="{BB962C8B-B14F-4D97-AF65-F5344CB8AC3E}">
        <p14:creationId xmlns:p14="http://schemas.microsoft.com/office/powerpoint/2010/main" val="992268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z="2800" dirty="0" smtClean="0">
                <a:solidFill>
                  <a:schemeClr val="accent5">
                    <a:lumMod val="20000"/>
                    <a:lumOff val="80000"/>
                  </a:schemeClr>
                </a:solidFill>
              </a:rPr>
              <a:t>Findings: Developmental Concerns</a:t>
            </a:r>
            <a:br>
              <a:rPr lang="en-US" sz="2800" dirty="0" smtClean="0">
                <a:solidFill>
                  <a:schemeClr val="accent5">
                    <a:lumMod val="20000"/>
                    <a:lumOff val="80000"/>
                  </a:schemeClr>
                </a:solidFill>
              </a:rPr>
            </a:br>
            <a:r>
              <a:rPr lang="en-US" sz="2800" dirty="0" smtClean="0">
                <a:solidFill>
                  <a:schemeClr val="accent5">
                    <a:lumMod val="20000"/>
                    <a:lumOff val="80000"/>
                  </a:schemeClr>
                </a:solidFill>
              </a:rPr>
              <a:t>Among FED Children who</a:t>
            </a:r>
            <a:br>
              <a:rPr lang="en-US" sz="2800" dirty="0" smtClean="0">
                <a:solidFill>
                  <a:schemeClr val="accent5">
                    <a:lumMod val="20000"/>
                    <a:lumOff val="80000"/>
                  </a:schemeClr>
                </a:solidFill>
              </a:rPr>
            </a:br>
            <a:r>
              <a:rPr lang="en-US" sz="2800" dirty="0" smtClean="0">
                <a:solidFill>
                  <a:schemeClr val="accent5">
                    <a:lumMod val="20000"/>
                    <a:lumOff val="80000"/>
                  </a:schemeClr>
                </a:solidFill>
              </a:rPr>
              <a:t> had been ‘In Care’ &gt; 1 Year</a:t>
            </a:r>
          </a:p>
        </p:txBody>
      </p:sp>
      <p:graphicFrame>
        <p:nvGraphicFramePr>
          <p:cNvPr id="26629" name="Object 5"/>
          <p:cNvGraphicFramePr>
            <a:graphicFrameLocks noChangeAspect="1"/>
          </p:cNvGraphicFramePr>
          <p:nvPr/>
        </p:nvGraphicFramePr>
        <p:xfrm>
          <a:off x="609600" y="1905000"/>
          <a:ext cx="7696200" cy="4208463"/>
        </p:xfrm>
        <a:graphic>
          <a:graphicData uri="http://schemas.openxmlformats.org/presentationml/2006/ole">
            <mc:AlternateContent xmlns:mc="http://schemas.openxmlformats.org/markup-compatibility/2006">
              <mc:Choice xmlns:v="urn:schemas-microsoft-com:vml" Requires="v">
                <p:oleObj spid="_x0000_s1060" name="Worksheet" r:id="rId5" imgW="7439025" imgH="4067175" progId="Excel.Sheet.8">
                  <p:embed/>
                </p:oleObj>
              </mc:Choice>
              <mc:Fallback>
                <p:oleObj name="Worksheet" r:id="rId5" imgW="7439025" imgH="406717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05000"/>
                        <a:ext cx="769620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p:cNvSpPr txBox="1">
            <a:spLocks noChangeArrowheads="1"/>
          </p:cNvSpPr>
          <p:nvPr/>
        </p:nvSpPr>
        <p:spPr bwMode="auto">
          <a:xfrm>
            <a:off x="6858000" y="5410200"/>
            <a:ext cx="1981200" cy="1200329"/>
          </a:xfrm>
          <a:prstGeom prst="rect">
            <a:avLst/>
          </a:prstGeom>
          <a:noFill/>
          <a:ln w="9525">
            <a:noFill/>
            <a:miter lim="800000"/>
            <a:headEnd/>
            <a:tailEnd/>
          </a:ln>
          <a:effectLst/>
        </p:spPr>
        <p:txBody>
          <a:bodyPr>
            <a:spAutoFit/>
          </a:bodyPr>
          <a:lstStyle/>
          <a:p>
            <a:pPr fontAlgn="base">
              <a:spcBef>
                <a:spcPct val="50000"/>
              </a:spcBef>
              <a:spcAft>
                <a:spcPct val="0"/>
              </a:spcAft>
            </a:pPr>
            <a:r>
              <a:rPr lang="en-US" b="1" dirty="0">
                <a:solidFill>
                  <a:srgbClr val="000099"/>
                </a:solidFill>
                <a:latin typeface="Century Gothic" pitchFamily="34" charset="0"/>
                <a:cs typeface="Arial" charset="0"/>
              </a:rPr>
              <a:t>The impact made by FED = earlier identification</a:t>
            </a:r>
            <a:endParaRPr lang="en-CA" b="1" dirty="0">
              <a:solidFill>
                <a:srgbClr val="000099"/>
              </a:solidFill>
              <a:latin typeface="Century Gothic" pitchFamily="34" charset="0"/>
              <a:cs typeface="Arial" charset="0"/>
            </a:endParaRPr>
          </a:p>
        </p:txBody>
      </p:sp>
      <p:sp>
        <p:nvSpPr>
          <p:cNvPr id="26632" name="Line 8"/>
          <p:cNvSpPr>
            <a:spLocks noChangeShapeType="1"/>
          </p:cNvSpPr>
          <p:nvPr/>
        </p:nvSpPr>
        <p:spPr bwMode="auto">
          <a:xfrm flipH="1" flipV="1">
            <a:off x="5867400" y="5029200"/>
            <a:ext cx="990600" cy="762000"/>
          </a:xfrm>
          <a:prstGeom prst="line">
            <a:avLst/>
          </a:prstGeom>
          <a:noFill/>
          <a:ln w="19050">
            <a:solidFill>
              <a:srgbClr val="000099"/>
            </a:solidFill>
            <a:prstDash val="dash"/>
            <a:round/>
            <a:headEnd/>
            <a:tailEnd type="triangle" w="med" len="med"/>
          </a:ln>
          <a:effectLst/>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1136597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60375"/>
            <a:ext cx="8229600" cy="1139825"/>
          </a:xfrm>
        </p:spPr>
        <p:txBody>
          <a:bodyPr/>
          <a:lstStyle/>
          <a:p>
            <a:r>
              <a:rPr lang="en-US" sz="2400" dirty="0" smtClean="0"/>
              <a:t/>
            </a:r>
            <a:br>
              <a:rPr lang="en-US" sz="2400" dirty="0" smtClean="0"/>
            </a:br>
            <a:r>
              <a:rPr lang="en-US" sz="2400" dirty="0"/>
              <a:t/>
            </a:r>
            <a:br>
              <a:rPr lang="en-US" sz="2400" dirty="0"/>
            </a:br>
            <a:r>
              <a:rPr lang="en-US" sz="2400" dirty="0" smtClean="0"/>
              <a:t>Unmet Needs for Health Screening &amp; Immunization </a:t>
            </a:r>
            <a:r>
              <a:rPr lang="en-CA" sz="2400" dirty="0"/>
              <a:t>Among </a:t>
            </a:r>
            <a:r>
              <a:rPr lang="en-CA" sz="2400" dirty="0" smtClean="0"/>
              <a:t>children who had </a:t>
            </a:r>
            <a:r>
              <a:rPr lang="en-CA" sz="2400" dirty="0"/>
              <a:t>been </a:t>
            </a:r>
            <a:r>
              <a:rPr lang="en-CA" sz="2400" dirty="0" smtClean="0"/>
              <a:t>‘In Care’ &gt; 1 Year</a:t>
            </a:r>
            <a:r>
              <a:rPr lang="en-US" sz="2400" dirty="0" smtClean="0"/>
              <a:t>(N=190</a:t>
            </a:r>
            <a:r>
              <a:rPr lang="en-US" sz="3600" dirty="0" smtClean="0"/>
              <a:t>)</a:t>
            </a:r>
            <a:r>
              <a:rPr lang="en-US" sz="3200" dirty="0" smtClean="0"/>
              <a:t/>
            </a:r>
            <a:br>
              <a:rPr lang="en-US" sz="3200" dirty="0" smtClean="0"/>
            </a:br>
            <a:endParaRPr lang="en-US" sz="3600" dirty="0" smtClean="0"/>
          </a:p>
        </p:txBody>
      </p:sp>
      <p:pic>
        <p:nvPicPr>
          <p:cNvPr id="28675" name="Picture 6"/>
          <p:cNvPicPr>
            <a:picLocks noGrp="1" noChangeAspect="1" noChangeArrowheads="1"/>
          </p:cNvPicPr>
          <p:nvPr>
            <p:ph idx="1"/>
          </p:nvPr>
        </p:nvPicPr>
        <p:blipFill>
          <a:blip r:embed="rId3" cstate="print"/>
          <a:srcRect/>
          <a:stretch>
            <a:fillRect/>
          </a:stretch>
        </p:blipFill>
        <p:spPr>
          <a:xfrm>
            <a:off x="855663" y="1927225"/>
            <a:ext cx="7432675" cy="4525963"/>
          </a:xfrm>
          <a:noFill/>
        </p:spPr>
      </p:pic>
    </p:spTree>
    <p:extLst>
      <p:ext uri="{BB962C8B-B14F-4D97-AF65-F5344CB8AC3E}">
        <p14:creationId xmlns:p14="http://schemas.microsoft.com/office/powerpoint/2010/main" val="831002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05000"/>
            <a:ext cx="8382000" cy="4572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34819" name="Title 1"/>
          <p:cNvSpPr>
            <a:spLocks noGrp="1"/>
          </p:cNvSpPr>
          <p:nvPr>
            <p:ph type="title"/>
          </p:nvPr>
        </p:nvSpPr>
        <p:spPr/>
        <p:txBody>
          <a:bodyPr/>
          <a:lstStyle/>
          <a:p>
            <a:r>
              <a:rPr lang="en-US" sz="3600" dirty="0" smtClean="0"/>
              <a:t>Research </a:t>
            </a:r>
            <a:r>
              <a:rPr lang="en-US" sz="3600" dirty="0" smtClean="0">
                <a:solidFill>
                  <a:schemeClr val="accent5">
                    <a:lumMod val="20000"/>
                    <a:lumOff val="80000"/>
                  </a:schemeClr>
                </a:solidFill>
              </a:rPr>
              <a:t>Conclusions</a:t>
            </a:r>
          </a:p>
        </p:txBody>
      </p:sp>
      <p:sp>
        <p:nvSpPr>
          <p:cNvPr id="34820" name="Content Placeholder 2"/>
          <p:cNvSpPr>
            <a:spLocks noGrp="1"/>
          </p:cNvSpPr>
          <p:nvPr>
            <p:ph idx="1"/>
          </p:nvPr>
        </p:nvSpPr>
        <p:spPr>
          <a:xfrm>
            <a:off x="457200" y="2071688"/>
            <a:ext cx="8305800" cy="4525962"/>
          </a:xfrm>
        </p:spPr>
        <p:txBody>
          <a:bodyPr/>
          <a:lstStyle/>
          <a:p>
            <a:pPr eaLnBrk="1" hangingPunct="1">
              <a:buClr>
                <a:srgbClr val="404040"/>
              </a:buClr>
              <a:buSzPct val="88000"/>
            </a:pPr>
            <a:r>
              <a:rPr lang="en-US" dirty="0" smtClean="0"/>
              <a:t>FED program offers significant services compared with prior, routine care</a:t>
            </a:r>
          </a:p>
          <a:p>
            <a:pPr eaLnBrk="1" hangingPunct="1">
              <a:buClr>
                <a:srgbClr val="404040"/>
              </a:buClr>
              <a:buSzPct val="88000"/>
            </a:pPr>
            <a:endParaRPr lang="en-US" sz="1600" dirty="0" smtClean="0"/>
          </a:p>
          <a:p>
            <a:pPr eaLnBrk="1" hangingPunct="1">
              <a:buClr>
                <a:srgbClr val="404040"/>
              </a:buClr>
              <a:buSzPct val="88000"/>
            </a:pPr>
            <a:r>
              <a:rPr lang="en-US" dirty="0" smtClean="0"/>
              <a:t>High rates of developmental concerns for children that had been in care over a year</a:t>
            </a:r>
          </a:p>
          <a:p>
            <a:pPr eaLnBrk="1" hangingPunct="1">
              <a:buClr>
                <a:srgbClr val="404040"/>
              </a:buClr>
              <a:buSzPct val="88000"/>
            </a:pPr>
            <a:endParaRPr lang="en-US" sz="1600" dirty="0" smtClean="0"/>
          </a:p>
          <a:p>
            <a:pPr eaLnBrk="1" hangingPunct="1">
              <a:buClr>
                <a:srgbClr val="404040"/>
              </a:buClr>
              <a:buSzPct val="88000"/>
            </a:pPr>
            <a:r>
              <a:rPr lang="en-US" dirty="0" smtClean="0"/>
              <a:t>Importance of </a:t>
            </a:r>
            <a:r>
              <a:rPr lang="en-US" dirty="0" err="1" smtClean="0"/>
              <a:t>formalised</a:t>
            </a:r>
            <a:r>
              <a:rPr lang="en-US" dirty="0" smtClean="0"/>
              <a:t>, systematic screening and monitoring procedures of health and developmental needs of children in care</a:t>
            </a:r>
          </a:p>
        </p:txBody>
      </p:sp>
    </p:spTree>
    <p:extLst>
      <p:ext uri="{BB962C8B-B14F-4D97-AF65-F5344CB8AC3E}">
        <p14:creationId xmlns:p14="http://schemas.microsoft.com/office/powerpoint/2010/main" val="3549160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oing to the hospital"/>
          <p:cNvPicPr>
            <a:picLocks noChangeAspect="1" noChangeArrowheads="1"/>
          </p:cNvPicPr>
          <p:nvPr/>
        </p:nvPicPr>
        <p:blipFill>
          <a:blip r:embed="rId3" cstate="print"/>
          <a:srcRect/>
          <a:stretch>
            <a:fillRect/>
          </a:stretch>
        </p:blipFill>
        <p:spPr bwMode="auto">
          <a:xfrm>
            <a:off x="1143000" y="1905000"/>
            <a:ext cx="19812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3" name="Rectangle 7"/>
          <p:cNvSpPr>
            <a:spLocks noChangeArrowheads="1"/>
          </p:cNvSpPr>
          <p:nvPr/>
        </p:nvSpPr>
        <p:spPr bwMode="auto">
          <a:xfrm>
            <a:off x="4343400" y="1676400"/>
            <a:ext cx="4572000" cy="3997325"/>
          </a:xfrm>
          <a:prstGeom prst="rect">
            <a:avLst/>
          </a:prstGeom>
          <a:noFill/>
          <a:ln w="9525">
            <a:noFill/>
            <a:miter lim="800000"/>
            <a:headEnd/>
            <a:tailEnd/>
          </a:ln>
        </p:spPr>
        <p:txBody>
          <a:bodyPr>
            <a:spAutoFit/>
          </a:bodyPr>
          <a:lstStyle/>
          <a:p>
            <a:pPr>
              <a:defRPr/>
            </a:pPr>
            <a:r>
              <a:rPr lang="en-US" sz="3200" dirty="0">
                <a:solidFill>
                  <a:srgbClr val="52B8EB"/>
                </a:solidFill>
                <a:latin typeface="Century Gothic" pitchFamily="34" charset="0"/>
              </a:rPr>
              <a:t>Toxic Stress </a:t>
            </a:r>
          </a:p>
          <a:p>
            <a:pPr marL="342900" indent="-342900">
              <a:spcBef>
                <a:spcPct val="20000"/>
              </a:spcBef>
              <a:spcAft>
                <a:spcPts val="600"/>
              </a:spcAft>
              <a:buFont typeface="Arial" charset="0"/>
              <a:buChar char="•"/>
              <a:defRPr/>
            </a:pPr>
            <a:r>
              <a:rPr lang="en-US" sz="2400" dirty="0">
                <a:solidFill>
                  <a:srgbClr val="60606E"/>
                </a:solidFill>
                <a:latin typeface="Century Gothic" pitchFamily="34" charset="0"/>
              </a:rPr>
              <a:t>Strong</a:t>
            </a:r>
          </a:p>
          <a:p>
            <a:pPr marL="342900" indent="-342900">
              <a:spcBef>
                <a:spcPct val="20000"/>
              </a:spcBef>
              <a:spcAft>
                <a:spcPts val="600"/>
              </a:spcAft>
              <a:buFont typeface="Arial" charset="0"/>
              <a:buChar char="•"/>
              <a:defRPr/>
            </a:pPr>
            <a:r>
              <a:rPr lang="en-US" sz="2400" dirty="0">
                <a:solidFill>
                  <a:srgbClr val="60606E"/>
                </a:solidFill>
                <a:latin typeface="Century Gothic" pitchFamily="34" charset="0"/>
              </a:rPr>
              <a:t>Prolonged</a:t>
            </a:r>
          </a:p>
          <a:p>
            <a:pPr marL="342900" indent="-342900">
              <a:spcBef>
                <a:spcPct val="20000"/>
              </a:spcBef>
              <a:spcAft>
                <a:spcPts val="600"/>
              </a:spcAft>
              <a:buFont typeface="Arial" charset="0"/>
              <a:buChar char="•"/>
              <a:defRPr/>
            </a:pPr>
            <a:r>
              <a:rPr lang="en-US" sz="2400" dirty="0">
                <a:solidFill>
                  <a:srgbClr val="60606E"/>
                </a:solidFill>
                <a:latin typeface="Century Gothic" pitchFamily="34" charset="0"/>
              </a:rPr>
              <a:t>Frequent </a:t>
            </a:r>
          </a:p>
          <a:p>
            <a:pPr marL="342900" indent="-342900">
              <a:spcBef>
                <a:spcPct val="20000"/>
              </a:spcBef>
              <a:spcAft>
                <a:spcPts val="600"/>
              </a:spcAft>
              <a:buFont typeface="Arial" charset="0"/>
              <a:buChar char="•"/>
              <a:defRPr/>
            </a:pPr>
            <a:endParaRPr lang="en-US" sz="2400" dirty="0">
              <a:solidFill>
                <a:srgbClr val="60606E"/>
              </a:solidFill>
              <a:latin typeface="Century Gothic" pitchFamily="34" charset="0"/>
            </a:endParaRPr>
          </a:p>
          <a:p>
            <a:pPr marL="342900" indent="-342900">
              <a:spcBef>
                <a:spcPct val="20000"/>
              </a:spcBef>
              <a:spcAft>
                <a:spcPts val="600"/>
              </a:spcAft>
              <a:buFont typeface="Arial" charset="0"/>
              <a:buChar char="•"/>
              <a:defRPr/>
            </a:pPr>
            <a:endParaRPr lang="en-US" sz="2400" dirty="0">
              <a:solidFill>
                <a:srgbClr val="60606E"/>
              </a:solidFill>
              <a:latin typeface="Century Gothic" pitchFamily="34" charset="0"/>
            </a:endParaRPr>
          </a:p>
          <a:p>
            <a:pPr marL="342900" indent="-342900">
              <a:spcBef>
                <a:spcPct val="20000"/>
              </a:spcBef>
              <a:spcAft>
                <a:spcPts val="600"/>
              </a:spcAft>
              <a:buFont typeface="Arial" charset="0"/>
              <a:buChar char="•"/>
              <a:defRPr/>
            </a:pPr>
            <a:r>
              <a:rPr lang="en-US" sz="2400" dirty="0">
                <a:solidFill>
                  <a:srgbClr val="60606E"/>
                </a:solidFill>
                <a:latin typeface="Century Gothic" pitchFamily="34" charset="0"/>
              </a:rPr>
              <a:t>Changes the architecture of the brain</a:t>
            </a:r>
          </a:p>
        </p:txBody>
      </p:sp>
      <p:sp>
        <p:nvSpPr>
          <p:cNvPr id="6" name="Rectangle 2"/>
          <p:cNvSpPr txBox="1">
            <a:spLocks noChangeArrowheads="1"/>
          </p:cNvSpPr>
          <p:nvPr/>
        </p:nvSpPr>
        <p:spPr bwMode="auto">
          <a:xfrm>
            <a:off x="-41189" y="0"/>
            <a:ext cx="9144000" cy="1524000"/>
          </a:xfrm>
          <a:prstGeom prst="roundRect">
            <a:avLst/>
          </a:prstGeom>
          <a:solidFill>
            <a:srgbClr val="52B8EB"/>
          </a:solidFill>
          <a:ln w="9525">
            <a:noFill/>
            <a:miter lim="800000"/>
            <a:headEnd/>
            <a:tailEnd/>
          </a:ln>
        </p:spPr>
        <p:txBody>
          <a:bodyPr anchor="ctr"/>
          <a:lstStyle/>
          <a:p>
            <a:pPr lvl="7">
              <a:defRPr/>
            </a:pPr>
            <a:r>
              <a:rPr lang="en-US" sz="4000" kern="0" dirty="0">
                <a:solidFill>
                  <a:srgbClr val="C6E8FF"/>
                </a:solidFill>
                <a:latin typeface="Century Gothic" pitchFamily="34" charset="0"/>
              </a:rPr>
              <a:t>  Stress</a:t>
            </a:r>
          </a:p>
        </p:txBody>
      </p:sp>
      <p:pic>
        <p:nvPicPr>
          <p:cNvPr id="15365" name="Picture 6" descr="sad book"/>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 y="1778858"/>
            <a:ext cx="3505200" cy="50101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94531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315" name="Rectangle 3"/>
          <p:cNvSpPr>
            <a:spLocks noGrp="1" noChangeArrowheads="1"/>
          </p:cNvSpPr>
          <p:nvPr>
            <p:ph type="body" idx="1"/>
          </p:nvPr>
        </p:nvSpPr>
        <p:spPr>
          <a:xfrm>
            <a:off x="457200" y="1927225"/>
            <a:ext cx="8229600" cy="4525963"/>
          </a:xfrm>
        </p:spPr>
        <p:txBody>
          <a:bodyPr>
            <a:normAutofit/>
          </a:bodyPr>
          <a:lstStyle/>
          <a:p>
            <a:pPr marL="0" indent="0" eaLnBrk="1" hangingPunct="1">
              <a:lnSpc>
                <a:spcPct val="70000"/>
              </a:lnSpc>
              <a:buNone/>
            </a:pPr>
            <a:endParaRPr lang="en-US" dirty="0" smtClean="0"/>
          </a:p>
          <a:p>
            <a:pPr marL="0" indent="0" eaLnBrk="1" hangingPunct="1">
              <a:lnSpc>
                <a:spcPct val="70000"/>
              </a:lnSpc>
              <a:buNone/>
            </a:pPr>
            <a:r>
              <a:rPr lang="en-US" b="1" dirty="0" smtClean="0"/>
              <a:t>Child A = John </a:t>
            </a:r>
          </a:p>
          <a:p>
            <a:pPr marL="0" indent="0" eaLnBrk="1" hangingPunct="1">
              <a:lnSpc>
                <a:spcPct val="70000"/>
              </a:lnSpc>
              <a:buNone/>
            </a:pPr>
            <a:r>
              <a:rPr lang="en-US" b="1" dirty="0" smtClean="0"/>
              <a:t>Child B = Frank </a:t>
            </a:r>
          </a:p>
          <a:p>
            <a:pPr marL="0" indent="0" eaLnBrk="1" hangingPunct="1">
              <a:lnSpc>
                <a:spcPct val="70000"/>
              </a:lnSpc>
              <a:buNone/>
            </a:pPr>
            <a:endParaRPr lang="en-US" dirty="0"/>
          </a:p>
          <a:p>
            <a:pPr marL="0" indent="0" eaLnBrk="1" hangingPunct="1">
              <a:lnSpc>
                <a:spcPct val="70000"/>
              </a:lnSpc>
              <a:buNone/>
            </a:pPr>
            <a:r>
              <a:rPr lang="en-US" dirty="0" smtClean="0"/>
              <a:t>	</a:t>
            </a:r>
            <a:r>
              <a:rPr lang="en-US" b="1" dirty="0" smtClean="0"/>
              <a:t>Similarities</a:t>
            </a:r>
          </a:p>
          <a:p>
            <a:pPr marL="0" indent="0" eaLnBrk="1" hangingPunct="1">
              <a:lnSpc>
                <a:spcPct val="70000"/>
              </a:lnSpc>
              <a:buNone/>
            </a:pPr>
            <a:r>
              <a:rPr lang="en-US" dirty="0"/>
              <a:t>	</a:t>
            </a:r>
            <a:r>
              <a:rPr lang="en-US" dirty="0" smtClean="0"/>
              <a:t>	- Age</a:t>
            </a:r>
          </a:p>
          <a:p>
            <a:pPr marL="0" indent="0" eaLnBrk="1" hangingPunct="1">
              <a:lnSpc>
                <a:spcPct val="70000"/>
              </a:lnSpc>
              <a:buNone/>
            </a:pPr>
            <a:r>
              <a:rPr lang="en-US" dirty="0"/>
              <a:t>	</a:t>
            </a:r>
            <a:r>
              <a:rPr lang="en-US" dirty="0" smtClean="0"/>
              <a:t>	- Prenatal history  </a:t>
            </a:r>
          </a:p>
          <a:p>
            <a:pPr marL="0" indent="0" eaLnBrk="1" hangingPunct="1">
              <a:lnSpc>
                <a:spcPct val="70000"/>
              </a:lnSpc>
              <a:buNone/>
            </a:pPr>
            <a:r>
              <a:rPr lang="en-US" dirty="0"/>
              <a:t>	</a:t>
            </a:r>
            <a:r>
              <a:rPr lang="en-US" dirty="0" smtClean="0"/>
              <a:t>	- Family Caregivers</a:t>
            </a:r>
          </a:p>
          <a:p>
            <a:pPr marL="0" indent="0" eaLnBrk="1" hangingPunct="1">
              <a:lnSpc>
                <a:spcPct val="70000"/>
              </a:lnSpc>
              <a:buNone/>
            </a:pPr>
            <a:r>
              <a:rPr lang="en-US" dirty="0"/>
              <a:t>	</a:t>
            </a:r>
            <a:r>
              <a:rPr lang="en-US" dirty="0" smtClean="0"/>
              <a:t>	- Referral to FED            </a:t>
            </a:r>
          </a:p>
          <a:p>
            <a:pPr marL="0" indent="0" eaLnBrk="1" hangingPunct="1">
              <a:lnSpc>
                <a:spcPct val="90000"/>
              </a:lnSpc>
              <a:buNone/>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3316" name="Title 1"/>
          <p:cNvSpPr>
            <a:spLocks noGrp="1"/>
          </p:cNvSpPr>
          <p:nvPr>
            <p:ph type="title"/>
          </p:nvPr>
        </p:nvSpPr>
        <p:spPr/>
        <p:txBody>
          <a:bodyPr/>
          <a:lstStyle/>
          <a:p>
            <a:pPr eaLnBrk="1" hangingPunct="1"/>
            <a:r>
              <a:rPr lang="en-US" b="1" dirty="0" smtClean="0"/>
              <a:t> Child </a:t>
            </a:r>
            <a:r>
              <a:rPr lang="en-US" b="1" dirty="0" err="1" smtClean="0"/>
              <a:t>vs</a:t>
            </a:r>
            <a:r>
              <a:rPr lang="en-US" b="1" dirty="0" smtClean="0"/>
              <a:t> Child </a:t>
            </a:r>
            <a:endParaRPr dirty="0" smtClean="0"/>
          </a:p>
        </p:txBody>
      </p:sp>
      <p:pic>
        <p:nvPicPr>
          <p:cNvPr id="8" name="Picture 7" descr="FCP1.jpg"/>
          <p:cNvPicPr>
            <a:picLocks noChangeAspect="1"/>
          </p:cNvPicPr>
          <p:nvPr/>
        </p:nvPicPr>
        <p:blipFill>
          <a:blip r:embed="rId3" cstate="print"/>
          <a:stretch>
            <a:fillRect/>
          </a:stretch>
        </p:blipFill>
        <p:spPr>
          <a:xfrm rot="21429002">
            <a:off x="5633480" y="4302917"/>
            <a:ext cx="3347027" cy="2229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4725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772816"/>
            <a:ext cx="8583488" cy="478383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nSpc>
                <a:spcPct val="115000"/>
              </a:lnSpc>
            </a:pPr>
            <a:endParaRPr lang="en-CA" sz="2400" b="1" dirty="0">
              <a:latin typeface="Times New Roman"/>
              <a:ea typeface="Times New Roman"/>
              <a:cs typeface="Times New Roman"/>
            </a:endParaRPr>
          </a:p>
        </p:txBody>
      </p:sp>
      <p:sp>
        <p:nvSpPr>
          <p:cNvPr id="6" name="Title 1"/>
          <p:cNvSpPr txBox="1">
            <a:spLocks/>
          </p:cNvSpPr>
          <p:nvPr/>
        </p:nvSpPr>
        <p:spPr>
          <a:xfrm>
            <a:off x="457200" y="274638"/>
            <a:ext cx="8229600" cy="1143000"/>
          </a:xfrm>
          <a:prstGeom prst="rect">
            <a:avLst/>
          </a:prstGeom>
        </p:spPr>
        <p:txBody>
          <a:bodyPr anchor="ctr"/>
          <a:lstStyle/>
          <a:p>
            <a:pPr algn="ctr">
              <a:spcBef>
                <a:spcPct val="0"/>
              </a:spcBef>
              <a:defRPr/>
            </a:pPr>
            <a:endParaRPr lang="en-US" sz="3800" kern="0" dirty="0">
              <a:solidFill>
                <a:srgbClr val="C6E8FF"/>
              </a:solidFill>
              <a:latin typeface="Century Gothic" pitchFamily="34"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59945526"/>
              </p:ext>
            </p:extLst>
          </p:nvPr>
        </p:nvGraphicFramePr>
        <p:xfrm>
          <a:off x="457200" y="2420889"/>
          <a:ext cx="8128855" cy="2050542"/>
        </p:xfrm>
        <a:graphic>
          <a:graphicData uri="http://schemas.openxmlformats.org/drawingml/2006/table">
            <a:tbl>
              <a:tblPr firstRow="1" firstCol="1" lastRow="1" lastCol="1" bandRow="1" bandCol="1">
                <a:tableStyleId>{5940675A-B579-460E-94D1-54222C63F5DA}</a:tableStyleId>
              </a:tblPr>
              <a:tblGrid>
                <a:gridCol w="2187093"/>
                <a:gridCol w="1877334"/>
                <a:gridCol w="2032214"/>
                <a:gridCol w="2032214"/>
              </a:tblGrid>
              <a:tr h="264527">
                <a:tc>
                  <a:txBody>
                    <a:bodyPr/>
                    <a:lstStyle/>
                    <a:p>
                      <a:pPr marL="0" marR="0" algn="ctr">
                        <a:lnSpc>
                          <a:spcPct val="115000"/>
                        </a:lnSpc>
                        <a:spcBef>
                          <a:spcPts val="0"/>
                        </a:spcBef>
                        <a:spcAft>
                          <a:spcPts val="0"/>
                        </a:spcAft>
                      </a:pPr>
                      <a:r>
                        <a:rPr lang="en-US" sz="2200" b="1" dirty="0" smtClean="0">
                          <a:effectLst/>
                        </a:rPr>
                        <a:t>John</a:t>
                      </a:r>
                      <a:endParaRPr lang="en-CA" sz="2200" b="1" i="0"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b="1" dirty="0">
                          <a:effectLst/>
                        </a:rPr>
                        <a:t>Norm</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b="1" dirty="0">
                          <a:effectLst/>
                        </a:rPr>
                        <a:t>54 months</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b="1" dirty="0">
                          <a:effectLst/>
                        </a:rPr>
                        <a:t>60 months</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r>
              <a:tr h="220725">
                <a:tc>
                  <a:txBody>
                    <a:bodyPr/>
                    <a:lstStyle/>
                    <a:p>
                      <a:pPr marL="0" marR="0" algn="ctr">
                        <a:lnSpc>
                          <a:spcPct val="115000"/>
                        </a:lnSpc>
                        <a:spcBef>
                          <a:spcPts val="0"/>
                        </a:spcBef>
                        <a:spcAft>
                          <a:spcPts val="0"/>
                        </a:spcAft>
                      </a:pPr>
                      <a:r>
                        <a:rPr lang="en-US" sz="1900" b="1" dirty="0">
                          <a:effectLst/>
                        </a:rPr>
                        <a:t>Communication</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50</a:t>
                      </a:r>
                      <a:endParaRPr lang="en-CA" sz="1900" b="0" dirty="0">
                        <a:solidFill>
                          <a:schemeClr val="tx1"/>
                        </a:solidFill>
                        <a:effectLst/>
                        <a:latin typeface="Times New Roman"/>
                        <a:ea typeface="Times New Roman"/>
                        <a:cs typeface="Times New Roman"/>
                      </a:endParaRPr>
                    </a:p>
                  </a:txBody>
                  <a:tcPr marL="68580" marR="68580" marT="0" marB="0"/>
                </a:tc>
              </a:tr>
              <a:tr h="220725">
                <a:tc>
                  <a:txBody>
                    <a:bodyPr/>
                    <a:lstStyle/>
                    <a:p>
                      <a:pPr marL="0" marR="0" algn="ctr">
                        <a:lnSpc>
                          <a:spcPct val="115000"/>
                        </a:lnSpc>
                        <a:spcBef>
                          <a:spcPts val="0"/>
                        </a:spcBef>
                        <a:spcAft>
                          <a:spcPts val="0"/>
                        </a:spcAft>
                      </a:pPr>
                      <a:r>
                        <a:rPr lang="en-US" sz="1900" b="1" dirty="0">
                          <a:effectLst/>
                        </a:rPr>
                        <a:t>Gross Motor </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50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35</a:t>
                      </a:r>
                      <a:endParaRPr lang="en-CA" sz="1900" b="0" dirty="0">
                        <a:solidFill>
                          <a:schemeClr val="tx1"/>
                        </a:solidFill>
                        <a:effectLst/>
                        <a:latin typeface="Times New Roman"/>
                        <a:ea typeface="Times New Roman"/>
                        <a:cs typeface="Times New Roman"/>
                      </a:endParaRPr>
                    </a:p>
                  </a:txBody>
                  <a:tcPr marL="68580" marR="68580" marT="0" marB="0"/>
                </a:tc>
              </a:tr>
              <a:tr h="220725">
                <a:tc>
                  <a:txBody>
                    <a:bodyPr/>
                    <a:lstStyle/>
                    <a:p>
                      <a:pPr marL="0" marR="0" algn="ctr">
                        <a:lnSpc>
                          <a:spcPct val="115000"/>
                        </a:lnSpc>
                        <a:spcBef>
                          <a:spcPts val="0"/>
                        </a:spcBef>
                        <a:spcAft>
                          <a:spcPts val="0"/>
                        </a:spcAft>
                      </a:pPr>
                      <a:r>
                        <a:rPr lang="en-US" sz="1900" b="1" dirty="0">
                          <a:effectLst/>
                        </a:rPr>
                        <a:t>Fine Motor </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35</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45</a:t>
                      </a:r>
                      <a:endParaRPr lang="en-CA" sz="1900" b="0" dirty="0">
                        <a:solidFill>
                          <a:schemeClr val="tx1"/>
                        </a:solidFill>
                        <a:effectLst/>
                        <a:latin typeface="Times New Roman"/>
                        <a:ea typeface="Times New Roman"/>
                        <a:cs typeface="Times New Roman"/>
                      </a:endParaRPr>
                    </a:p>
                  </a:txBody>
                  <a:tcPr marL="68580" marR="68580" marT="0" marB="0"/>
                </a:tc>
              </a:tr>
              <a:tr h="220725">
                <a:tc>
                  <a:txBody>
                    <a:bodyPr/>
                    <a:lstStyle/>
                    <a:p>
                      <a:pPr marL="0" marR="0" algn="ctr">
                        <a:lnSpc>
                          <a:spcPct val="115000"/>
                        </a:lnSpc>
                        <a:spcBef>
                          <a:spcPts val="0"/>
                        </a:spcBef>
                        <a:spcAft>
                          <a:spcPts val="0"/>
                        </a:spcAft>
                      </a:pPr>
                      <a:r>
                        <a:rPr lang="en-US" sz="1900" b="1" dirty="0">
                          <a:effectLst/>
                        </a:rPr>
                        <a:t>Problem Solving</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45</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r>
              <a:tr h="220725">
                <a:tc>
                  <a:txBody>
                    <a:bodyPr/>
                    <a:lstStyle/>
                    <a:p>
                      <a:pPr marL="0" marR="0" algn="ctr">
                        <a:lnSpc>
                          <a:spcPct val="115000"/>
                        </a:lnSpc>
                        <a:spcBef>
                          <a:spcPts val="0"/>
                        </a:spcBef>
                        <a:spcAft>
                          <a:spcPts val="0"/>
                        </a:spcAft>
                      </a:pPr>
                      <a:r>
                        <a:rPr lang="en-US" sz="1900" b="1" dirty="0">
                          <a:effectLst/>
                        </a:rPr>
                        <a:t>Personal-social</a:t>
                      </a:r>
                      <a:endParaRPr lang="en-CA" sz="1900" b="1" dirty="0">
                        <a:effectLst/>
                        <a:latin typeface="Times New Roman"/>
                        <a:ea typeface="Times New Roman"/>
                        <a:cs typeface="Times New Roman"/>
                      </a:endParaRPr>
                    </a:p>
                  </a:txBody>
                  <a:tcPr marL="68580" marR="68580" marT="0" marB="0">
                    <a:solidFill>
                      <a:schemeClr val="accent1">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30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smtClean="0">
                          <a:effectLst/>
                        </a:rPr>
                        <a:t>60</a:t>
                      </a:r>
                      <a:endParaRPr lang="en-CA" sz="1900" b="0"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356456" y="1772816"/>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ASQ-3 is a tool to assess infants and children for possible delays in development. A low score</a:t>
            </a:r>
            <a:r>
              <a:rPr kumimoji="0" lang="en-US" b="1" i="0" u="none" strike="noStrike" cap="none" normalizeH="0" dirty="0" smtClean="0">
                <a:ln>
                  <a:noFill/>
                </a:ln>
                <a:solidFill>
                  <a:schemeClr val="tx1"/>
                </a:solidFill>
                <a:effectLst/>
                <a:latin typeface="Arial" pitchFamily="34" charset="0"/>
                <a:ea typeface="Times New Roman" pitchFamily="18" charset="0"/>
              </a:rPr>
              <a:t> indicates difficulties.</a:t>
            </a:r>
            <a:endParaRPr kumimoji="0" lang="en-US"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1835696" y="404663"/>
            <a:ext cx="4824536" cy="769441"/>
          </a:xfrm>
          <a:prstGeom prst="rect">
            <a:avLst/>
          </a:prstGeom>
          <a:noFill/>
        </p:spPr>
        <p:txBody>
          <a:bodyPr wrap="square" rtlCol="0">
            <a:spAutoFit/>
          </a:bodyPr>
          <a:lstStyle/>
          <a:p>
            <a:pPr algn="ctr"/>
            <a:r>
              <a:rPr lang="en-US" sz="4400" b="1" dirty="0" smtClean="0">
                <a:solidFill>
                  <a:schemeClr val="accent1">
                    <a:lumMod val="75000"/>
                  </a:schemeClr>
                </a:solidFill>
                <a:latin typeface="Arial" pitchFamily="34" charset="0"/>
                <a:cs typeface="Arial" pitchFamily="34" charset="0"/>
              </a:rPr>
              <a:t>John</a:t>
            </a:r>
            <a:r>
              <a:rPr lang="en-US" sz="4400" b="1" dirty="0" smtClean="0">
                <a:solidFill>
                  <a:schemeClr val="accent5">
                    <a:lumMod val="40000"/>
                    <a:lumOff val="60000"/>
                  </a:schemeClr>
                </a:solidFill>
                <a:latin typeface="Arial" pitchFamily="34" charset="0"/>
                <a:cs typeface="Arial" pitchFamily="34" charset="0"/>
              </a:rPr>
              <a:t> and </a:t>
            </a:r>
            <a:r>
              <a:rPr lang="en-US" sz="4400" b="1" dirty="0" smtClean="0">
                <a:solidFill>
                  <a:schemeClr val="accent6">
                    <a:lumMod val="60000"/>
                    <a:lumOff val="40000"/>
                  </a:schemeClr>
                </a:solidFill>
                <a:latin typeface="Arial" pitchFamily="34" charset="0"/>
                <a:cs typeface="Arial" pitchFamily="34" charset="0"/>
              </a:rPr>
              <a:t>Frank</a:t>
            </a:r>
            <a:endParaRPr lang="en-CA" sz="4400" b="1" dirty="0">
              <a:solidFill>
                <a:schemeClr val="accent6">
                  <a:lumMod val="60000"/>
                  <a:lumOff val="40000"/>
                </a:schemeClr>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087438991"/>
              </p:ext>
            </p:extLst>
          </p:nvPr>
        </p:nvGraphicFramePr>
        <p:xfrm>
          <a:off x="457200" y="4437112"/>
          <a:ext cx="8128856" cy="2050542"/>
        </p:xfrm>
        <a:graphic>
          <a:graphicData uri="http://schemas.openxmlformats.org/drawingml/2006/table">
            <a:tbl>
              <a:tblPr firstRow="1" firstCol="1" lastRow="1" lastCol="1" bandRow="1" bandCol="1">
                <a:tableStyleId>{5940675A-B579-460E-94D1-54222C63F5DA}</a:tableStyleId>
              </a:tblPr>
              <a:tblGrid>
                <a:gridCol w="2173524"/>
                <a:gridCol w="1941276"/>
                <a:gridCol w="2022321"/>
                <a:gridCol w="1991735"/>
              </a:tblGrid>
              <a:tr h="218950">
                <a:tc>
                  <a:txBody>
                    <a:bodyPr/>
                    <a:lstStyle/>
                    <a:p>
                      <a:pPr marL="0" marR="0" algn="ctr">
                        <a:lnSpc>
                          <a:spcPct val="115000"/>
                        </a:lnSpc>
                        <a:spcBef>
                          <a:spcPts val="0"/>
                        </a:spcBef>
                        <a:spcAft>
                          <a:spcPts val="0"/>
                        </a:spcAft>
                      </a:pPr>
                      <a:r>
                        <a:rPr lang="en-US" sz="2200" b="1" dirty="0" smtClean="0">
                          <a:effectLst/>
                          <a:latin typeface="+mn-lt"/>
                          <a:ea typeface="Times New Roman"/>
                          <a:cs typeface="Times New Roman"/>
                        </a:rPr>
                        <a:t>Frank</a:t>
                      </a:r>
                      <a:endParaRPr lang="en-CA" sz="2200" b="1" dirty="0">
                        <a:effectLst/>
                        <a:latin typeface="+mn-lt"/>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b="1" dirty="0">
                          <a:effectLst/>
                        </a:rPr>
                        <a:t>Norm</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b="1" dirty="0">
                          <a:effectLst/>
                        </a:rPr>
                        <a:t>54 months</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b="1" dirty="0">
                          <a:effectLst/>
                        </a:rPr>
                        <a:t>60 months</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r>
              <a:tr h="329253">
                <a:tc>
                  <a:txBody>
                    <a:bodyPr/>
                    <a:lstStyle/>
                    <a:p>
                      <a:pPr marL="0" marR="0" algn="ctr">
                        <a:lnSpc>
                          <a:spcPct val="115000"/>
                        </a:lnSpc>
                        <a:spcBef>
                          <a:spcPts val="0"/>
                        </a:spcBef>
                        <a:spcAft>
                          <a:spcPts val="0"/>
                        </a:spcAft>
                      </a:pPr>
                      <a:r>
                        <a:rPr lang="en-US" sz="1900" b="1" dirty="0">
                          <a:effectLst/>
                        </a:rPr>
                        <a:t>Communication</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60</a:t>
                      </a:r>
                      <a:endParaRPr lang="en-CA" sz="190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smtClean="0">
                          <a:effectLst/>
                        </a:rPr>
                        <a:t>45</a:t>
                      </a:r>
                      <a:endParaRPr lang="en-CA" sz="1900" b="0" dirty="0">
                        <a:solidFill>
                          <a:schemeClr val="tx1"/>
                        </a:solidFill>
                        <a:effectLst/>
                        <a:latin typeface="Times New Roman"/>
                        <a:ea typeface="Times New Roman"/>
                        <a:cs typeface="Times New Roman"/>
                      </a:endParaRPr>
                    </a:p>
                  </a:txBody>
                  <a:tcPr marL="68580" marR="68580" marT="0" marB="0"/>
                </a:tc>
              </a:tr>
              <a:tr h="329253">
                <a:tc>
                  <a:txBody>
                    <a:bodyPr/>
                    <a:lstStyle/>
                    <a:p>
                      <a:pPr marL="0" marR="0" algn="ctr">
                        <a:lnSpc>
                          <a:spcPct val="115000"/>
                        </a:lnSpc>
                        <a:spcBef>
                          <a:spcPts val="0"/>
                        </a:spcBef>
                        <a:spcAft>
                          <a:spcPts val="0"/>
                        </a:spcAft>
                      </a:pPr>
                      <a:r>
                        <a:rPr lang="en-US" sz="1900" b="1" dirty="0">
                          <a:effectLst/>
                        </a:rPr>
                        <a:t>Gross Motor </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50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b="0" dirty="0" smtClean="0">
                          <a:solidFill>
                            <a:schemeClr val="tx1"/>
                          </a:solidFill>
                          <a:effectLst/>
                          <a:latin typeface="+mn-lt"/>
                          <a:ea typeface="+mn-ea"/>
                          <a:cs typeface="+mn-cs"/>
                        </a:rPr>
                        <a:t>55</a:t>
                      </a:r>
                      <a:endParaRPr lang="en-CA" sz="1900" b="0" dirty="0">
                        <a:solidFill>
                          <a:schemeClr val="tx1"/>
                        </a:solidFill>
                        <a:effectLst/>
                        <a:latin typeface="Times New Roman"/>
                        <a:ea typeface="Times New Roman"/>
                        <a:cs typeface="Times New Roman"/>
                      </a:endParaRPr>
                    </a:p>
                  </a:txBody>
                  <a:tcPr marL="68580" marR="68580" marT="0" marB="0"/>
                </a:tc>
              </a:tr>
              <a:tr h="329253">
                <a:tc>
                  <a:txBody>
                    <a:bodyPr/>
                    <a:lstStyle/>
                    <a:p>
                      <a:pPr marL="0" marR="0" algn="ctr">
                        <a:lnSpc>
                          <a:spcPct val="115000"/>
                        </a:lnSpc>
                        <a:spcBef>
                          <a:spcPts val="0"/>
                        </a:spcBef>
                        <a:spcAft>
                          <a:spcPts val="0"/>
                        </a:spcAft>
                      </a:pPr>
                      <a:r>
                        <a:rPr lang="en-US" sz="1900" b="1" dirty="0">
                          <a:effectLst/>
                        </a:rPr>
                        <a:t>Fine Motor </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35</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45</a:t>
                      </a:r>
                      <a:endParaRPr lang="en-CA" sz="1900" b="0" dirty="0">
                        <a:solidFill>
                          <a:schemeClr val="tx1"/>
                        </a:solidFill>
                        <a:effectLst/>
                        <a:latin typeface="Times New Roman"/>
                        <a:ea typeface="Times New Roman"/>
                        <a:cs typeface="Times New Roman"/>
                      </a:endParaRPr>
                    </a:p>
                  </a:txBody>
                  <a:tcPr marL="68580" marR="68580" marT="0" marB="0"/>
                </a:tc>
              </a:tr>
              <a:tr h="329253">
                <a:tc>
                  <a:txBody>
                    <a:bodyPr/>
                    <a:lstStyle/>
                    <a:p>
                      <a:pPr marL="0" marR="0" algn="ctr">
                        <a:lnSpc>
                          <a:spcPct val="115000"/>
                        </a:lnSpc>
                        <a:spcBef>
                          <a:spcPts val="0"/>
                        </a:spcBef>
                        <a:spcAft>
                          <a:spcPts val="0"/>
                        </a:spcAft>
                      </a:pPr>
                      <a:r>
                        <a:rPr lang="en-US" sz="1900" b="1" dirty="0">
                          <a:effectLst/>
                        </a:rPr>
                        <a:t>Problem Solving</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45</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b="1" dirty="0" smtClean="0">
                          <a:effectLst/>
                        </a:rPr>
                        <a:t>20</a:t>
                      </a:r>
                      <a:endParaRPr lang="en-CA" sz="1900" b="1" dirty="0">
                        <a:solidFill>
                          <a:schemeClr val="tx1"/>
                        </a:solidFill>
                        <a:effectLst/>
                        <a:latin typeface="Times New Roman"/>
                        <a:ea typeface="Times New Roman"/>
                        <a:cs typeface="Times New Roman"/>
                      </a:endParaRPr>
                    </a:p>
                  </a:txBody>
                  <a:tcPr marL="68580" marR="68580" marT="0" marB="0"/>
                </a:tc>
              </a:tr>
              <a:tr h="329253">
                <a:tc>
                  <a:txBody>
                    <a:bodyPr/>
                    <a:lstStyle/>
                    <a:p>
                      <a:pPr marL="0" marR="0" algn="ctr">
                        <a:lnSpc>
                          <a:spcPct val="115000"/>
                        </a:lnSpc>
                        <a:spcBef>
                          <a:spcPts val="0"/>
                        </a:spcBef>
                        <a:spcAft>
                          <a:spcPts val="0"/>
                        </a:spcAft>
                      </a:pPr>
                      <a:r>
                        <a:rPr lang="en-US" sz="1900" b="1" dirty="0">
                          <a:effectLst/>
                        </a:rPr>
                        <a:t>Personal-social</a:t>
                      </a:r>
                      <a:endParaRPr lang="en-CA" sz="1900" b="1" dirty="0">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30</a:t>
                      </a:r>
                      <a:endParaRPr lang="en-CA" sz="1900" b="0" dirty="0">
                        <a:solidFill>
                          <a:schemeClr val="tx1"/>
                        </a:solidFill>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900" dirty="0">
                          <a:effectLst/>
                        </a:rPr>
                        <a:t>60</a:t>
                      </a:r>
                      <a:endParaRPr lang="en-CA" sz="1900" b="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077517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2480" y="1666731"/>
            <a:ext cx="8382000" cy="485584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endParaRPr lang="en-CA" sz="2400" b="1" dirty="0">
              <a:ln w="12700">
                <a:solidFill>
                  <a:schemeClr val="tx2">
                    <a:satMod val="155000"/>
                  </a:schemeClr>
                </a:solidFill>
                <a:prstDash val="solid"/>
              </a:ln>
              <a:solidFill>
                <a:schemeClr val="bg2">
                  <a:tint val="85000"/>
                  <a:satMod val="155000"/>
                </a:schemeClr>
              </a:solidFill>
            </a:endParaRPr>
          </a:p>
        </p:txBody>
      </p:sp>
      <p:sp>
        <p:nvSpPr>
          <p:cNvPr id="6" name="Title 1"/>
          <p:cNvSpPr txBox="1">
            <a:spLocks/>
          </p:cNvSpPr>
          <p:nvPr/>
        </p:nvSpPr>
        <p:spPr>
          <a:xfrm>
            <a:off x="457200" y="274638"/>
            <a:ext cx="8229600" cy="1143000"/>
          </a:xfrm>
          <a:prstGeom prst="rect">
            <a:avLst/>
          </a:prstGeom>
        </p:spPr>
        <p:txBody>
          <a:bodyPr anchor="ctr"/>
          <a:lstStyle/>
          <a:p>
            <a:pPr algn="ctr">
              <a:spcBef>
                <a:spcPct val="0"/>
              </a:spcBef>
              <a:defRPr/>
            </a:pPr>
            <a:endParaRPr lang="en-US" sz="3800" kern="0" dirty="0">
              <a:solidFill>
                <a:srgbClr val="C6E8FF"/>
              </a:solidFill>
              <a:latin typeface="Century Gothic" pitchFamily="34" charset="0"/>
              <a:cs typeface="Arial" charset="0"/>
            </a:endParaRPr>
          </a:p>
        </p:txBody>
      </p:sp>
      <p:sp>
        <p:nvSpPr>
          <p:cNvPr id="8" name="TextBox 7"/>
          <p:cNvSpPr txBox="1"/>
          <p:nvPr/>
        </p:nvSpPr>
        <p:spPr>
          <a:xfrm>
            <a:off x="0" y="404663"/>
            <a:ext cx="9144000" cy="769441"/>
          </a:xfrm>
          <a:prstGeom prst="rect">
            <a:avLst/>
          </a:prstGeom>
          <a:noFill/>
        </p:spPr>
        <p:txBody>
          <a:bodyPr wrap="square" rtlCol="0">
            <a:spAutoFit/>
          </a:bodyPr>
          <a:lstStyle/>
          <a:p>
            <a:pPr algn="ctr"/>
            <a:r>
              <a:rPr lang="en-US" sz="4400" b="1" dirty="0" smtClean="0">
                <a:solidFill>
                  <a:schemeClr val="accent1">
                    <a:lumMod val="75000"/>
                  </a:schemeClr>
                </a:solidFill>
                <a:latin typeface="Arial" pitchFamily="34" charset="0"/>
                <a:cs typeface="Arial" pitchFamily="34" charset="0"/>
              </a:rPr>
              <a:t>John</a:t>
            </a:r>
            <a:r>
              <a:rPr lang="en-US" sz="4400" b="1" dirty="0" smtClean="0">
                <a:solidFill>
                  <a:schemeClr val="accent5">
                    <a:lumMod val="40000"/>
                    <a:lumOff val="60000"/>
                  </a:schemeClr>
                </a:solidFill>
                <a:latin typeface="Arial" pitchFamily="34" charset="0"/>
                <a:cs typeface="Arial" pitchFamily="34" charset="0"/>
              </a:rPr>
              <a:t> and </a:t>
            </a:r>
            <a:r>
              <a:rPr lang="en-US" sz="4400" b="1" dirty="0" smtClean="0">
                <a:solidFill>
                  <a:schemeClr val="accent6">
                    <a:lumMod val="60000"/>
                    <a:lumOff val="40000"/>
                  </a:schemeClr>
                </a:solidFill>
                <a:latin typeface="Arial" pitchFamily="34" charset="0"/>
                <a:cs typeface="Arial" pitchFamily="34" charset="0"/>
              </a:rPr>
              <a:t>Frank</a:t>
            </a:r>
            <a:endParaRPr lang="en-CA" sz="4400" b="1" dirty="0">
              <a:solidFill>
                <a:schemeClr val="accent6">
                  <a:lumMod val="60000"/>
                  <a:lumOff val="40000"/>
                </a:schemeClr>
              </a:solidFill>
              <a:latin typeface="Arial" pitchFamily="34" charset="0"/>
              <a:cs typeface="Arial" pitchFamily="34" charset="0"/>
            </a:endParaRPr>
          </a:p>
        </p:txBody>
      </p:sp>
      <p:sp>
        <p:nvSpPr>
          <p:cNvPr id="4" name="TextBox 3"/>
          <p:cNvSpPr txBox="1"/>
          <p:nvPr/>
        </p:nvSpPr>
        <p:spPr>
          <a:xfrm>
            <a:off x="381000" y="1700808"/>
            <a:ext cx="8382000" cy="1615827"/>
          </a:xfrm>
          <a:prstGeom prst="rect">
            <a:avLst/>
          </a:prstGeom>
          <a:noFill/>
        </p:spPr>
        <p:txBody>
          <a:bodyPr wrap="square" rtlCol="0">
            <a:spAutoFit/>
          </a:bodyPr>
          <a:lstStyle/>
          <a:p>
            <a:r>
              <a:rPr lang="en-US" sz="1900" b="1" dirty="0"/>
              <a:t>The ASQ-SE is a tool that measures social –emotional skills including self-regulation, compliance, communication, adaptive functioning, autonomy, affect, and interaction with people. </a:t>
            </a:r>
            <a:r>
              <a:rPr lang="en-US" sz="1900" b="1" dirty="0" smtClean="0"/>
              <a:t>A high score indicates difficulties. </a:t>
            </a:r>
          </a:p>
          <a:p>
            <a:endParaRPr lang="en-US" b="1" dirty="0"/>
          </a:p>
          <a:p>
            <a:r>
              <a:rPr lang="en-US" sz="2400" b="1" dirty="0" smtClean="0"/>
              <a:t>             John</a:t>
            </a:r>
            <a:endParaRPr lang="en-CA" sz="2400" dirty="0"/>
          </a:p>
        </p:txBody>
      </p:sp>
      <p:graphicFrame>
        <p:nvGraphicFramePr>
          <p:cNvPr id="5" name="Table 4"/>
          <p:cNvGraphicFramePr>
            <a:graphicFrameLocks noGrp="1"/>
          </p:cNvGraphicFramePr>
          <p:nvPr>
            <p:extLst>
              <p:ext uri="{D42A27DB-BD31-4B8C-83A1-F6EECF244321}">
                <p14:modId xmlns:p14="http://schemas.microsoft.com/office/powerpoint/2010/main" val="936508556"/>
              </p:ext>
            </p:extLst>
          </p:nvPr>
        </p:nvGraphicFramePr>
        <p:xfrm>
          <a:off x="381000" y="3267223"/>
          <a:ext cx="8305800" cy="1219200"/>
        </p:xfrm>
        <a:graphic>
          <a:graphicData uri="http://schemas.openxmlformats.org/drawingml/2006/table">
            <a:tbl>
              <a:tblPr firstRow="1" firstCol="1" bandRow="1">
                <a:tableStyleId>{5940675A-B579-460E-94D1-54222C63F5DA}</a:tableStyleId>
              </a:tblPr>
              <a:tblGrid>
                <a:gridCol w="2768600"/>
                <a:gridCol w="2768600"/>
                <a:gridCol w="2768600"/>
              </a:tblGrid>
              <a:tr h="267863">
                <a:tc>
                  <a:txBody>
                    <a:bodyPr/>
                    <a:lstStyle/>
                    <a:p>
                      <a:pPr marL="0" marR="0" algn="ctr">
                        <a:spcBef>
                          <a:spcPts val="0"/>
                        </a:spcBef>
                        <a:spcAft>
                          <a:spcPts val="0"/>
                        </a:spcAft>
                      </a:pPr>
                      <a:r>
                        <a:rPr lang="en-US" sz="2000" b="1" dirty="0" smtClean="0">
                          <a:effectLst/>
                        </a:rPr>
                        <a:t>Age</a:t>
                      </a:r>
                    </a:p>
                  </a:txBody>
                  <a:tcPr marL="68580" marR="68580" marT="0" marB="0">
                    <a:solidFill>
                      <a:schemeClr val="accent1">
                        <a:lumMod val="60000"/>
                        <a:lumOff val="40000"/>
                      </a:schemeClr>
                    </a:solidFill>
                  </a:tcPr>
                </a:tc>
                <a:tc>
                  <a:txBody>
                    <a:bodyPr/>
                    <a:lstStyle/>
                    <a:p>
                      <a:pPr marL="0" marR="0" algn="ctr">
                        <a:spcBef>
                          <a:spcPts val="0"/>
                        </a:spcBef>
                        <a:spcAft>
                          <a:spcPts val="0"/>
                        </a:spcAft>
                        <a:tabLst>
                          <a:tab pos="352425" algn="l"/>
                          <a:tab pos="706120" algn="ctr"/>
                        </a:tabLst>
                      </a:pPr>
                      <a:r>
                        <a:rPr lang="en-US" sz="2000" b="1" dirty="0" smtClean="0">
                          <a:effectLst/>
                        </a:rPr>
                        <a:t>Norm</a:t>
                      </a:r>
                      <a:endParaRPr lang="en-CA" sz="2000" b="1"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2000" b="1" dirty="0">
                          <a:effectLst/>
                        </a:rPr>
                        <a:t>Score</a:t>
                      </a:r>
                      <a:endParaRPr lang="en-CA" sz="2000" b="1" dirty="0">
                        <a:effectLst/>
                        <a:latin typeface="Times New Roman"/>
                        <a:ea typeface="Times New Roman"/>
                      </a:endParaRPr>
                    </a:p>
                  </a:txBody>
                  <a:tcPr marL="68580" marR="68580" marT="0" marB="0">
                    <a:solidFill>
                      <a:schemeClr val="accent1">
                        <a:lumMod val="60000"/>
                        <a:lumOff val="40000"/>
                      </a:schemeClr>
                    </a:solidFill>
                  </a:tcPr>
                </a:tc>
              </a:tr>
              <a:tr h="267863">
                <a:tc>
                  <a:txBody>
                    <a:bodyPr/>
                    <a:lstStyle/>
                    <a:p>
                      <a:pPr marL="0" marR="0" algn="ctr">
                        <a:spcBef>
                          <a:spcPts val="0"/>
                        </a:spcBef>
                        <a:spcAft>
                          <a:spcPts val="0"/>
                        </a:spcAft>
                      </a:pPr>
                      <a:r>
                        <a:rPr lang="en-US" sz="2000" b="1" dirty="0">
                          <a:effectLst/>
                        </a:rPr>
                        <a:t>48 months </a:t>
                      </a:r>
                      <a:endParaRPr lang="en-CA" sz="2000" b="1"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2000" dirty="0">
                          <a:effectLst/>
                        </a:rPr>
                        <a:t>70</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80</a:t>
                      </a:r>
                      <a:endParaRPr lang="en-CA" sz="2000" dirty="0">
                        <a:effectLst/>
                        <a:latin typeface="Times New Roman"/>
                        <a:ea typeface="Times New Roman"/>
                      </a:endParaRPr>
                    </a:p>
                  </a:txBody>
                  <a:tcPr marL="68580" marR="68580" marT="0" marB="0"/>
                </a:tc>
              </a:tr>
              <a:tr h="267863">
                <a:tc>
                  <a:txBody>
                    <a:bodyPr/>
                    <a:lstStyle/>
                    <a:p>
                      <a:pPr marL="0" marR="0" algn="ctr">
                        <a:spcBef>
                          <a:spcPts val="0"/>
                        </a:spcBef>
                        <a:spcAft>
                          <a:spcPts val="0"/>
                        </a:spcAft>
                      </a:pPr>
                      <a:r>
                        <a:rPr lang="en-US" sz="2000" b="1" dirty="0">
                          <a:effectLst/>
                        </a:rPr>
                        <a:t>60 month (Sept 2012)</a:t>
                      </a:r>
                      <a:endParaRPr lang="en-CA" sz="2000" b="1"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2000" dirty="0">
                          <a:effectLst/>
                        </a:rPr>
                        <a:t>70</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150</a:t>
                      </a:r>
                      <a:endParaRPr lang="en-CA" sz="2000">
                        <a:effectLst/>
                        <a:latin typeface="Times New Roman"/>
                        <a:ea typeface="Times New Roman"/>
                      </a:endParaRPr>
                    </a:p>
                  </a:txBody>
                  <a:tcPr marL="68580" marR="68580" marT="0" marB="0"/>
                </a:tc>
              </a:tr>
              <a:tr h="267863">
                <a:tc>
                  <a:txBody>
                    <a:bodyPr/>
                    <a:lstStyle/>
                    <a:p>
                      <a:pPr marL="0" marR="0" algn="ctr">
                        <a:spcBef>
                          <a:spcPts val="0"/>
                        </a:spcBef>
                        <a:spcAft>
                          <a:spcPts val="0"/>
                        </a:spcAft>
                      </a:pPr>
                      <a:r>
                        <a:rPr lang="en-US" sz="2000" b="1" dirty="0">
                          <a:effectLst/>
                        </a:rPr>
                        <a:t>60 month (Mar 2013)</a:t>
                      </a:r>
                      <a:endParaRPr lang="en-CA" sz="2000" b="1"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2000" dirty="0">
                          <a:effectLst/>
                        </a:rPr>
                        <a:t>70</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210</a:t>
                      </a:r>
                      <a:endParaRPr lang="en-CA" sz="2000" dirty="0">
                        <a:effectLst/>
                        <a:latin typeface="Times New Roman"/>
                        <a:ea typeface="Times New Roman"/>
                      </a:endParaRPr>
                    </a:p>
                  </a:txBody>
                  <a:tcPr marL="68580" marR="68580" marT="0" marB="0"/>
                </a:tc>
              </a:tr>
            </a:tbl>
          </a:graphicData>
        </a:graphic>
      </p:graphicFrame>
      <p:sp>
        <p:nvSpPr>
          <p:cNvPr id="9" name="Rectangle 1"/>
          <p:cNvSpPr>
            <a:spLocks noChangeArrowheads="1"/>
          </p:cNvSpPr>
          <p:nvPr/>
        </p:nvSpPr>
        <p:spPr bwMode="auto">
          <a:xfrm>
            <a:off x="2247900" y="3436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1115616" y="4581128"/>
            <a:ext cx="1008112" cy="461665"/>
          </a:xfrm>
          <a:prstGeom prst="rect">
            <a:avLst/>
          </a:prstGeom>
          <a:noFill/>
        </p:spPr>
        <p:txBody>
          <a:bodyPr wrap="square" rtlCol="0">
            <a:spAutoFit/>
          </a:bodyPr>
          <a:lstStyle/>
          <a:p>
            <a:r>
              <a:rPr lang="en-US" sz="2400" b="1" dirty="0" smtClean="0"/>
              <a:t> Frank</a:t>
            </a:r>
            <a:endParaRPr lang="en-CA" sz="2400" b="1" dirty="0"/>
          </a:p>
        </p:txBody>
      </p:sp>
      <p:graphicFrame>
        <p:nvGraphicFramePr>
          <p:cNvPr id="11" name="Table 10"/>
          <p:cNvGraphicFramePr>
            <a:graphicFrameLocks noGrp="1"/>
          </p:cNvGraphicFramePr>
          <p:nvPr>
            <p:extLst>
              <p:ext uri="{D42A27DB-BD31-4B8C-83A1-F6EECF244321}">
                <p14:modId xmlns:p14="http://schemas.microsoft.com/office/powerpoint/2010/main" val="775758764"/>
              </p:ext>
            </p:extLst>
          </p:nvPr>
        </p:nvGraphicFramePr>
        <p:xfrm>
          <a:off x="401284" y="4970783"/>
          <a:ext cx="8285517" cy="1266528"/>
        </p:xfrm>
        <a:graphic>
          <a:graphicData uri="http://schemas.openxmlformats.org/drawingml/2006/table">
            <a:tbl>
              <a:tblPr firstRow="1" firstCol="1" bandRow="1">
                <a:tableStyleId>{5940675A-B579-460E-94D1-54222C63F5DA}</a:tableStyleId>
              </a:tblPr>
              <a:tblGrid>
                <a:gridCol w="2761839"/>
                <a:gridCol w="2761839"/>
                <a:gridCol w="2761839"/>
              </a:tblGrid>
              <a:tr h="316632">
                <a:tc>
                  <a:txBody>
                    <a:bodyPr/>
                    <a:lstStyle/>
                    <a:p>
                      <a:pPr marL="0" marR="0" algn="ctr">
                        <a:spcBef>
                          <a:spcPts val="0"/>
                        </a:spcBef>
                        <a:spcAft>
                          <a:spcPts val="0"/>
                        </a:spcAft>
                      </a:pPr>
                      <a:r>
                        <a:rPr lang="en-US" sz="2000" b="1" dirty="0">
                          <a:effectLst/>
                        </a:rPr>
                        <a:t>Age</a:t>
                      </a:r>
                      <a:endParaRPr lang="en-CA" sz="2000" b="1" dirty="0">
                        <a:effectLst/>
                        <a:latin typeface="Times New Roman"/>
                        <a:ea typeface="Times New Roman"/>
                      </a:endParaRPr>
                    </a:p>
                  </a:txBody>
                  <a:tcPr marL="68580" marR="68580" marT="0" marB="0">
                    <a:solidFill>
                      <a:schemeClr val="accent6">
                        <a:lumMod val="60000"/>
                        <a:lumOff val="40000"/>
                      </a:schemeClr>
                    </a:solidFill>
                  </a:tcPr>
                </a:tc>
                <a:tc>
                  <a:txBody>
                    <a:bodyPr/>
                    <a:lstStyle/>
                    <a:p>
                      <a:pPr marL="0" marR="0" algn="l">
                        <a:spcBef>
                          <a:spcPts val="0"/>
                        </a:spcBef>
                        <a:spcAft>
                          <a:spcPts val="0"/>
                        </a:spcAft>
                        <a:tabLst>
                          <a:tab pos="352425" algn="l"/>
                          <a:tab pos="706120" algn="ctr"/>
                        </a:tabLst>
                      </a:pPr>
                      <a:r>
                        <a:rPr lang="en-US" sz="2000" b="1" dirty="0">
                          <a:effectLst/>
                        </a:rPr>
                        <a:t>		</a:t>
                      </a:r>
                      <a:r>
                        <a:rPr lang="en-US" sz="2000" b="1" dirty="0" smtClean="0">
                          <a:effectLst/>
                        </a:rPr>
                        <a:t>            Norm</a:t>
                      </a:r>
                      <a:endParaRPr lang="en-CA" sz="2000" b="1" dirty="0">
                        <a:effectLst/>
                        <a:latin typeface="Times New Roman"/>
                        <a:ea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2000" b="1" dirty="0">
                          <a:effectLst/>
                        </a:rPr>
                        <a:t>Score</a:t>
                      </a:r>
                      <a:endParaRPr lang="en-CA" sz="2000" b="1" dirty="0">
                        <a:effectLst/>
                        <a:latin typeface="Times New Roman"/>
                        <a:ea typeface="Times New Roman"/>
                      </a:endParaRPr>
                    </a:p>
                  </a:txBody>
                  <a:tcPr marL="68580" marR="68580" marT="0" marB="0">
                    <a:solidFill>
                      <a:schemeClr val="accent6">
                        <a:lumMod val="60000"/>
                        <a:lumOff val="40000"/>
                      </a:schemeClr>
                    </a:solidFill>
                  </a:tcPr>
                </a:tc>
              </a:tr>
              <a:tr h="316632">
                <a:tc>
                  <a:txBody>
                    <a:bodyPr/>
                    <a:lstStyle/>
                    <a:p>
                      <a:pPr marL="0" marR="0" algn="ctr">
                        <a:spcBef>
                          <a:spcPts val="0"/>
                        </a:spcBef>
                        <a:spcAft>
                          <a:spcPts val="0"/>
                        </a:spcAft>
                      </a:pPr>
                      <a:r>
                        <a:rPr lang="en-US" sz="2000" b="1" dirty="0">
                          <a:effectLst/>
                        </a:rPr>
                        <a:t>48 months </a:t>
                      </a:r>
                      <a:endParaRPr lang="en-CA" sz="2000" b="1" dirty="0">
                        <a:effectLst/>
                        <a:latin typeface="Times New Roman"/>
                        <a:ea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2000" dirty="0">
                          <a:effectLst/>
                        </a:rPr>
                        <a:t>70</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15</a:t>
                      </a:r>
                      <a:endParaRPr lang="en-CA" sz="2000">
                        <a:effectLst/>
                        <a:latin typeface="Times New Roman"/>
                        <a:ea typeface="Times New Roman"/>
                      </a:endParaRPr>
                    </a:p>
                  </a:txBody>
                  <a:tcPr marL="68580" marR="68580" marT="0" marB="0"/>
                </a:tc>
              </a:tr>
              <a:tr h="316632">
                <a:tc>
                  <a:txBody>
                    <a:bodyPr/>
                    <a:lstStyle/>
                    <a:p>
                      <a:pPr marL="0" marR="0" algn="ctr">
                        <a:spcBef>
                          <a:spcPts val="0"/>
                        </a:spcBef>
                        <a:spcAft>
                          <a:spcPts val="0"/>
                        </a:spcAft>
                      </a:pPr>
                      <a:r>
                        <a:rPr lang="en-US" sz="2000" b="1" dirty="0">
                          <a:effectLst/>
                        </a:rPr>
                        <a:t>60 month (Mar 2012)</a:t>
                      </a:r>
                      <a:endParaRPr lang="en-CA" sz="2000" b="1" dirty="0">
                        <a:effectLst/>
                        <a:latin typeface="Times New Roman"/>
                        <a:ea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2000" dirty="0">
                          <a:effectLst/>
                        </a:rPr>
                        <a:t>70</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25</a:t>
                      </a:r>
                      <a:endParaRPr lang="en-CA" sz="2000">
                        <a:effectLst/>
                        <a:latin typeface="Times New Roman"/>
                        <a:ea typeface="Times New Roman"/>
                      </a:endParaRPr>
                    </a:p>
                  </a:txBody>
                  <a:tcPr marL="68580" marR="68580" marT="0" marB="0"/>
                </a:tc>
              </a:tr>
              <a:tr h="316632">
                <a:tc>
                  <a:txBody>
                    <a:bodyPr/>
                    <a:lstStyle/>
                    <a:p>
                      <a:pPr marL="0" marR="0" algn="ctr">
                        <a:spcBef>
                          <a:spcPts val="0"/>
                        </a:spcBef>
                        <a:spcAft>
                          <a:spcPts val="0"/>
                        </a:spcAft>
                      </a:pPr>
                      <a:r>
                        <a:rPr lang="en-US" sz="2000" b="1" dirty="0">
                          <a:effectLst/>
                        </a:rPr>
                        <a:t>60 month (Sept 2012)</a:t>
                      </a:r>
                      <a:endParaRPr lang="en-CA" sz="2000" b="1" dirty="0">
                        <a:effectLst/>
                        <a:latin typeface="Times New Roman"/>
                        <a:ea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2000" dirty="0">
                          <a:effectLst/>
                        </a:rPr>
                        <a:t>70</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0</a:t>
                      </a:r>
                      <a:endParaRPr lang="en-CA"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220950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r>
              <a:rPr lang="en-CA" dirty="0" smtClean="0"/>
              <a:t>Joshua was first seen at 24 mths. </a:t>
            </a:r>
            <a:r>
              <a:rPr lang="en-CA" dirty="0"/>
              <a:t>He had lived with his foster parent since 1yrs old. At this point he had not had any intervention services. </a:t>
            </a: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8" name="Content Placeholder 6" descr="BrotherAndSister.jpg"/>
          <p:cNvPicPr>
            <a:picLocks noChangeAspect="1"/>
          </p:cNvPicPr>
          <p:nvPr/>
        </p:nvPicPr>
        <p:blipFill>
          <a:blip r:embed="rId3" cstate="print"/>
          <a:stretch>
            <a:fillRect/>
          </a:stretch>
        </p:blipFill>
        <p:spPr bwMode="auto">
          <a:xfrm rot="21413071">
            <a:off x="454239" y="3251893"/>
            <a:ext cx="4158308" cy="2808232"/>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871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00" y="1905000"/>
            <a:ext cx="8417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997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58" y="1905000"/>
            <a:ext cx="839924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360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81" y="1905000"/>
            <a:ext cx="836191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475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7296"/>
            <a:ext cx="8382000" cy="434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475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712968" cy="525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75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12" y="1973692"/>
            <a:ext cx="7330280" cy="427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54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Stress and the Developing Brain</a:t>
            </a:r>
            <a:endParaRPr lang="en-CA" dirty="0"/>
          </a:p>
        </p:txBody>
      </p:sp>
      <p:sp>
        <p:nvSpPr>
          <p:cNvPr id="3" name="Content Placeholder 2"/>
          <p:cNvSpPr>
            <a:spLocks noGrp="1"/>
          </p:cNvSpPr>
          <p:nvPr>
            <p:ph idx="1"/>
          </p:nvPr>
        </p:nvSpPr>
        <p:spPr/>
        <p:txBody>
          <a:bodyPr/>
          <a:lstStyle/>
          <a:p>
            <a:pPr eaLnBrk="1" hangingPunct="1"/>
            <a:endParaRPr lang="en-US" dirty="0" smtClean="0"/>
          </a:p>
          <a:p>
            <a:pPr eaLnBrk="1" hangingPunct="1"/>
            <a:r>
              <a:rPr lang="en-US" dirty="0" smtClean="0"/>
              <a:t>Neural </a:t>
            </a:r>
            <a:r>
              <a:rPr lang="en-US" dirty="0"/>
              <a:t>circuits for dealing with stress are particularly malleable during the fetal and early childhood periods</a:t>
            </a:r>
          </a:p>
          <a:p>
            <a:pPr eaLnBrk="1" hangingPunct="1"/>
            <a:endParaRPr lang="en-US" dirty="0" smtClean="0"/>
          </a:p>
          <a:p>
            <a:pPr eaLnBrk="1" hangingPunct="1"/>
            <a:r>
              <a:rPr lang="en-US" dirty="0" smtClean="0"/>
              <a:t>We </a:t>
            </a:r>
            <a:r>
              <a:rPr lang="en-US" dirty="0"/>
              <a:t>assume that infants and young children are the most resilient group, but they are most vulnerable</a:t>
            </a:r>
          </a:p>
          <a:p>
            <a:pPr eaLnBrk="1" hangingPunct="1"/>
            <a:endParaRPr lang="en-US" dirty="0" smtClean="0"/>
          </a:p>
        </p:txBody>
      </p:sp>
    </p:spTree>
    <p:extLst>
      <p:ext uri="{BB962C8B-B14F-4D97-AF65-F5344CB8AC3E}">
        <p14:creationId xmlns:p14="http://schemas.microsoft.com/office/powerpoint/2010/main" val="3643268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530474"/>
            <a:ext cx="7920879" cy="305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763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normAutofit fontScale="92500"/>
          </a:bodyPr>
          <a:lstStyle/>
          <a:p>
            <a:pPr eaLnBrk="1" hangingPunct="1">
              <a:lnSpc>
                <a:spcPct val="90000"/>
              </a:lnSpc>
            </a:pPr>
            <a:endParaRPr lang="en-US" dirty="0" smtClean="0"/>
          </a:p>
          <a:p>
            <a:pPr eaLnBrk="1" hangingPunct="1">
              <a:lnSpc>
                <a:spcPct val="90000"/>
              </a:lnSpc>
            </a:pPr>
            <a:r>
              <a:rPr lang="en-US" dirty="0" smtClean="0"/>
              <a:t>Helped diagnose an attention difficulty</a:t>
            </a:r>
          </a:p>
          <a:p>
            <a:pPr eaLnBrk="1" hangingPunct="1">
              <a:lnSpc>
                <a:spcPct val="90000"/>
              </a:lnSpc>
            </a:pPr>
            <a:endParaRPr lang="en-US" dirty="0" smtClean="0"/>
          </a:p>
          <a:p>
            <a:pPr eaLnBrk="1" hangingPunct="1">
              <a:lnSpc>
                <a:spcPct val="90000"/>
              </a:lnSpc>
            </a:pPr>
            <a:r>
              <a:rPr lang="en-US" dirty="0" smtClean="0"/>
              <a:t>Enable foster parents, preschool teachers and teachers to be proactive and how to interact</a:t>
            </a:r>
          </a:p>
          <a:p>
            <a:pPr eaLnBrk="1" hangingPunct="1">
              <a:lnSpc>
                <a:spcPct val="90000"/>
              </a:lnSpc>
            </a:pPr>
            <a:endParaRPr lang="en-US" dirty="0" smtClean="0"/>
          </a:p>
          <a:p>
            <a:pPr eaLnBrk="1" hangingPunct="1">
              <a:lnSpc>
                <a:spcPct val="90000"/>
              </a:lnSpc>
            </a:pPr>
            <a:r>
              <a:rPr lang="en-US" dirty="0" smtClean="0"/>
              <a:t>Smooth passage into preschool and then Kindergarten</a:t>
            </a:r>
          </a:p>
          <a:p>
            <a:pPr eaLnBrk="1" hangingPunct="1">
              <a:lnSpc>
                <a:spcPct val="90000"/>
              </a:lnSpc>
            </a:pPr>
            <a:endParaRPr lang="en-US" dirty="0" smtClean="0"/>
          </a:p>
          <a:p>
            <a:pPr eaLnBrk="1" hangingPunct="1">
              <a:lnSpc>
                <a:spcPct val="90000"/>
              </a:lnSpc>
            </a:pPr>
            <a:r>
              <a:rPr lang="en-US" dirty="0" smtClean="0"/>
              <a:t>Swimming</a:t>
            </a:r>
          </a:p>
          <a:p>
            <a:pPr eaLnBrk="1" hangingPunct="1">
              <a:lnSpc>
                <a:spcPct val="90000"/>
              </a:lnSpc>
            </a:pPr>
            <a:endParaRPr lang="en-US" dirty="0" smtClean="0"/>
          </a:p>
          <a:p>
            <a:pPr eaLnBrk="1" hangingPunct="1">
              <a:lnSpc>
                <a:spcPct val="90000"/>
              </a:lnSpc>
            </a:pPr>
            <a:r>
              <a:rPr lang="en-US" dirty="0" smtClean="0"/>
              <a:t>Successful start in school, intact self esteem, </a:t>
            </a:r>
            <a:r>
              <a:rPr lang="en-US" dirty="0" err="1" smtClean="0"/>
              <a:t>maximise</a:t>
            </a:r>
            <a:r>
              <a:rPr lang="en-US" dirty="0" smtClean="0"/>
              <a:t> his potential for making friends</a:t>
            </a:r>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r>
              <a:rPr lang="en-CA" dirty="0" smtClean="0"/>
              <a:t>Joshua</a:t>
            </a:r>
            <a:endParaRPr dirty="0" smtClean="0"/>
          </a:p>
        </p:txBody>
      </p:sp>
    </p:spTree>
    <p:extLst>
      <p:ext uri="{BB962C8B-B14F-4D97-AF65-F5344CB8AC3E}">
        <p14:creationId xmlns:p14="http://schemas.microsoft.com/office/powerpoint/2010/main" val="41221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7" name="Rectangle 3"/>
          <p:cNvSpPr>
            <a:spLocks noGrp="1" noChangeArrowheads="1"/>
          </p:cNvSpPr>
          <p:nvPr>
            <p:ph type="body" idx="1"/>
          </p:nvPr>
        </p:nvSpPr>
        <p:spPr>
          <a:xfrm>
            <a:off x="609600" y="1676400"/>
            <a:ext cx="8229600" cy="4525963"/>
          </a:xfrm>
        </p:spPr>
        <p:txBody>
          <a:bodyPr/>
          <a:lstStyle/>
          <a:p>
            <a:pPr eaLnBrk="1" hangingPunct="1">
              <a:lnSpc>
                <a:spcPct val="90000"/>
              </a:lnSpc>
            </a:pPr>
            <a:endParaRPr lang="en-US" dirty="0" smtClean="0"/>
          </a:p>
          <a:p>
            <a:pPr marL="0" indent="0" eaLnBrk="1" hangingPunct="1">
              <a:lnSpc>
                <a:spcPct val="90000"/>
              </a:lnSpc>
              <a:buNone/>
            </a:pPr>
            <a:endParaRPr lang="en-US" dirty="0" smtClean="0"/>
          </a:p>
          <a:p>
            <a:pPr marL="0" indent="0" algn="ctr" eaLnBrk="1" hangingPunct="1">
              <a:lnSpc>
                <a:spcPct val="90000"/>
              </a:lnSpc>
              <a:buNone/>
            </a:pPr>
            <a:endParaRPr lang="en-US" dirty="0"/>
          </a:p>
          <a:p>
            <a:pPr marL="0" indent="0" algn="ctr" eaLnBrk="1" hangingPunct="1">
              <a:lnSpc>
                <a:spcPct val="90000"/>
              </a:lnSpc>
              <a:buNone/>
            </a:pPr>
            <a:endParaRPr lang="en-US" sz="4800" dirty="0"/>
          </a:p>
          <a:p>
            <a:pPr marL="0" indent="0" eaLnBrk="1" hangingPunct="1">
              <a:lnSpc>
                <a:spcPct val="90000"/>
              </a:lnSpc>
              <a:buNone/>
            </a:pPr>
            <a:r>
              <a:rPr lang="en-US" sz="4800" smtClean="0"/>
              <a:t>          </a:t>
            </a:r>
            <a:r>
              <a:rPr lang="en-US" sz="6000" smtClean="0"/>
              <a:t>Thank </a:t>
            </a:r>
            <a:r>
              <a:rPr lang="en-US" sz="6000" dirty="0" smtClean="0"/>
              <a:t>You</a:t>
            </a:r>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sp>
        <p:nvSpPr>
          <p:cNvPr id="11268" name="Title 1"/>
          <p:cNvSpPr>
            <a:spLocks noGrp="1"/>
          </p:cNvSpPr>
          <p:nvPr>
            <p:ph type="title"/>
          </p:nvPr>
        </p:nvSpPr>
        <p:spPr/>
        <p:txBody>
          <a:bodyPr/>
          <a:lstStyle/>
          <a:p>
            <a:pPr eaLnBrk="1" hangingPunct="1"/>
            <a:endParaRPr dirty="0" smtClean="0"/>
          </a:p>
        </p:txBody>
      </p:sp>
      <p:pic>
        <p:nvPicPr>
          <p:cNvPr id="9" name="Picture 8" descr="FED_Pres1.jpg"/>
          <p:cNvPicPr>
            <a:picLocks noChangeAspect="1"/>
          </p:cNvPicPr>
          <p:nvPr/>
        </p:nvPicPr>
        <p:blipFill>
          <a:blip r:embed="rId3" cstate="print"/>
          <a:stretch>
            <a:fillRect/>
          </a:stretch>
        </p:blipFill>
        <p:spPr>
          <a:xfrm rot="281890">
            <a:off x="6806422" y="4149201"/>
            <a:ext cx="1942298" cy="235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137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0244" name="Title 1"/>
          <p:cNvSpPr>
            <a:spLocks noGrp="1"/>
          </p:cNvSpPr>
          <p:nvPr>
            <p:ph type="title"/>
          </p:nvPr>
        </p:nvSpPr>
        <p:spPr/>
        <p:txBody>
          <a:bodyPr/>
          <a:lstStyle/>
          <a:p>
            <a:pPr eaLnBrk="1" hangingPunct="1"/>
            <a:r>
              <a:rPr smtClean="0"/>
              <a:t>Why Early Intervention?</a:t>
            </a:r>
          </a:p>
        </p:txBody>
      </p:sp>
      <p:sp>
        <p:nvSpPr>
          <p:cNvPr id="10243" name="Content Placeholder 2"/>
          <p:cNvSpPr>
            <a:spLocks noGrp="1"/>
          </p:cNvSpPr>
          <p:nvPr>
            <p:ph idx="1"/>
          </p:nvPr>
        </p:nvSpPr>
        <p:spPr>
          <a:xfrm>
            <a:off x="457200" y="1998663"/>
            <a:ext cx="8362950" cy="4525962"/>
          </a:xfrm>
        </p:spPr>
        <p:txBody>
          <a:bodyPr/>
          <a:lstStyle/>
          <a:p>
            <a:pPr eaLnBrk="1" hangingPunct="1">
              <a:lnSpc>
                <a:spcPct val="90000"/>
              </a:lnSpc>
            </a:pPr>
            <a:r>
              <a:rPr lang="en-CA" smtClean="0"/>
              <a:t>Has the potential for improving developmental outcomes for children in care</a:t>
            </a:r>
            <a:br>
              <a:rPr lang="en-CA" smtClean="0"/>
            </a:br>
            <a:endParaRPr lang="en-CA" smtClean="0"/>
          </a:p>
          <a:p>
            <a:pPr eaLnBrk="1" hangingPunct="1">
              <a:lnSpc>
                <a:spcPct val="90000"/>
              </a:lnSpc>
            </a:pPr>
            <a:r>
              <a:rPr lang="en-CA" smtClean="0"/>
              <a:t>Is likely to be more cost effective than later treatment</a:t>
            </a:r>
          </a:p>
        </p:txBody>
      </p:sp>
      <p:pic>
        <p:nvPicPr>
          <p:cNvPr id="10" name="Picture 9" descr="ffm5.jpg"/>
          <p:cNvPicPr>
            <a:picLocks noChangeAspect="1"/>
          </p:cNvPicPr>
          <p:nvPr/>
        </p:nvPicPr>
        <p:blipFill>
          <a:blip r:embed="rId3" cstate="print"/>
          <a:stretch>
            <a:fillRect/>
          </a:stretch>
        </p:blipFill>
        <p:spPr>
          <a:xfrm rot="213716">
            <a:off x="5508104" y="4102742"/>
            <a:ext cx="3277896" cy="2183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231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Outline</a:t>
            </a:r>
            <a:endParaRPr lang="en-CA" dirty="0"/>
          </a:p>
        </p:txBody>
      </p:sp>
      <p:sp>
        <p:nvSpPr>
          <p:cNvPr id="3" name="Content Placeholder 2"/>
          <p:cNvSpPr>
            <a:spLocks noGrp="1"/>
          </p:cNvSpPr>
          <p:nvPr>
            <p:ph idx="1"/>
          </p:nvPr>
        </p:nvSpPr>
        <p:spPr/>
        <p:txBody>
          <a:bodyPr/>
          <a:lstStyle/>
          <a:p>
            <a:pPr eaLnBrk="1" hangingPunct="1"/>
            <a:endParaRPr lang="en-US" dirty="0" smtClean="0"/>
          </a:p>
          <a:p>
            <a:pPr eaLnBrk="1" hangingPunct="1"/>
            <a:r>
              <a:rPr lang="en-US" dirty="0" smtClean="0"/>
              <a:t>Description of Fostering Early Development Program</a:t>
            </a:r>
          </a:p>
          <a:p>
            <a:pPr eaLnBrk="1" hangingPunct="1"/>
            <a:endParaRPr lang="en-US" dirty="0" smtClean="0"/>
          </a:p>
          <a:p>
            <a:pPr eaLnBrk="1" hangingPunct="1"/>
            <a:r>
              <a:rPr lang="en-US" dirty="0" smtClean="0"/>
              <a:t>Training to Foster Parents and Social Workers</a:t>
            </a:r>
          </a:p>
          <a:p>
            <a:pPr eaLnBrk="1" hangingPunct="1"/>
            <a:endParaRPr lang="en-US" dirty="0" smtClean="0"/>
          </a:p>
          <a:p>
            <a:pPr eaLnBrk="1" hangingPunct="1"/>
            <a:r>
              <a:rPr lang="en-US" dirty="0" smtClean="0"/>
              <a:t>Research Findings on the Program</a:t>
            </a:r>
          </a:p>
          <a:p>
            <a:pPr eaLnBrk="1" hangingPunct="1"/>
            <a:endParaRPr lang="en-US" dirty="0" smtClean="0"/>
          </a:p>
          <a:p>
            <a:pPr eaLnBrk="1" hangingPunct="1"/>
            <a:r>
              <a:rPr lang="en-US" dirty="0" smtClean="0"/>
              <a:t>Individual case studies</a:t>
            </a:r>
          </a:p>
          <a:p>
            <a:pPr eaLnBrk="1" hangingPunct="1"/>
            <a:endParaRPr lang="en-US" dirty="0" smtClean="0"/>
          </a:p>
          <a:p>
            <a:pPr eaLnBrk="1" hangingPunct="1"/>
            <a:r>
              <a:rPr lang="en-US" dirty="0" smtClean="0"/>
              <a:t>Foster parents Voices.</a:t>
            </a:r>
          </a:p>
        </p:txBody>
      </p:sp>
    </p:spTree>
    <p:extLst>
      <p:ext uri="{BB962C8B-B14F-4D97-AF65-F5344CB8AC3E}">
        <p14:creationId xmlns:p14="http://schemas.microsoft.com/office/powerpoint/2010/main" val="357462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4100" name="Title 1"/>
          <p:cNvSpPr>
            <a:spLocks noGrp="1"/>
          </p:cNvSpPr>
          <p:nvPr>
            <p:ph type="title"/>
          </p:nvPr>
        </p:nvSpPr>
        <p:spPr/>
        <p:txBody>
          <a:bodyPr rtlCol="0">
            <a:normAutofit fontScale="90000"/>
          </a:bodyPr>
          <a:lstStyle/>
          <a:p>
            <a:pPr eaLnBrk="1" fontAlgn="auto" hangingPunct="1">
              <a:spcAft>
                <a:spcPts val="0"/>
              </a:spcAft>
              <a:defRPr/>
            </a:pPr>
            <a:r>
              <a:rPr smtClean="0"/>
              <a:t>What is the Fostering Early Development Program?</a:t>
            </a:r>
          </a:p>
        </p:txBody>
      </p:sp>
      <p:sp>
        <p:nvSpPr>
          <p:cNvPr id="7" name="Rectangle 3"/>
          <p:cNvSpPr txBox="1">
            <a:spLocks noChangeArrowheads="1"/>
          </p:cNvSpPr>
          <p:nvPr/>
        </p:nvSpPr>
        <p:spPr bwMode="auto">
          <a:xfrm>
            <a:off x="533400" y="1981200"/>
            <a:ext cx="8229600" cy="4525963"/>
          </a:xfrm>
          <a:prstGeom prst="rect">
            <a:avLst/>
          </a:prstGeom>
          <a:noFill/>
          <a:ln w="9525">
            <a:noFill/>
            <a:miter lim="800000"/>
            <a:headEnd/>
            <a:tailEnd/>
          </a:ln>
        </p:spPr>
        <p:txBody>
          <a:bodyPr/>
          <a:lstStyle/>
          <a:p>
            <a:pPr marL="342900" indent="-342900" eaLnBrk="0" hangingPunct="0">
              <a:lnSpc>
                <a:spcPct val="90000"/>
              </a:lnSpc>
              <a:spcBef>
                <a:spcPct val="20000"/>
              </a:spcBef>
              <a:buFont typeface="Arial" charset="0"/>
              <a:buChar char="•"/>
              <a:defRPr/>
            </a:pPr>
            <a:r>
              <a:rPr lang="en-US" sz="2400" dirty="0">
                <a:solidFill>
                  <a:prstClr val="black">
                    <a:lumMod val="75000"/>
                    <a:lumOff val="25000"/>
                  </a:prstClr>
                </a:solidFill>
                <a:latin typeface="Century Gothic" pitchFamily="34" charset="0"/>
              </a:rPr>
              <a:t>Developmental screening and support</a:t>
            </a:r>
          </a:p>
          <a:p>
            <a:pPr marL="342900" indent="-342900" eaLnBrk="0" hangingPunct="0">
              <a:lnSpc>
                <a:spcPct val="90000"/>
              </a:lnSpc>
              <a:spcBef>
                <a:spcPct val="20000"/>
              </a:spcBef>
              <a:buFont typeface="Arial" charset="0"/>
              <a:buChar char="•"/>
              <a:defRPr/>
            </a:pPr>
            <a:r>
              <a:rPr lang="en-US" sz="2400" dirty="0">
                <a:solidFill>
                  <a:prstClr val="black">
                    <a:lumMod val="75000"/>
                    <a:lumOff val="25000"/>
                  </a:prstClr>
                </a:solidFill>
                <a:latin typeface="Century Gothic" pitchFamily="34" charset="0"/>
              </a:rPr>
              <a:t>Children in foster care</a:t>
            </a:r>
          </a:p>
          <a:p>
            <a:pPr marL="342900" indent="-342900" eaLnBrk="0" hangingPunct="0">
              <a:lnSpc>
                <a:spcPct val="90000"/>
              </a:lnSpc>
              <a:spcBef>
                <a:spcPct val="20000"/>
              </a:spcBef>
              <a:buFont typeface="Arial" charset="0"/>
              <a:buChar char="•"/>
              <a:defRPr/>
            </a:pPr>
            <a:r>
              <a:rPr lang="en-US" sz="2400" dirty="0">
                <a:solidFill>
                  <a:prstClr val="black">
                    <a:lumMod val="75000"/>
                    <a:lumOff val="25000"/>
                  </a:prstClr>
                </a:solidFill>
                <a:latin typeface="Century Gothic" pitchFamily="34" charset="0"/>
              </a:rPr>
              <a:t>Birth to six</a:t>
            </a:r>
          </a:p>
          <a:p>
            <a:pPr marL="342900" indent="-342900" eaLnBrk="0" hangingPunct="0">
              <a:lnSpc>
                <a:spcPct val="90000"/>
              </a:lnSpc>
              <a:spcBef>
                <a:spcPct val="20000"/>
              </a:spcBef>
              <a:buFont typeface="Arial" charset="0"/>
              <a:buChar char="•"/>
              <a:defRPr/>
            </a:pPr>
            <a:r>
              <a:rPr lang="en-US" sz="2400" dirty="0">
                <a:solidFill>
                  <a:prstClr val="black">
                    <a:lumMod val="75000"/>
                    <a:lumOff val="25000"/>
                  </a:prstClr>
                </a:solidFill>
                <a:latin typeface="Century Gothic" pitchFamily="34" charset="0"/>
              </a:rPr>
              <a:t>Vancouver/Richmond and North Shore Coast areas of the Coast Fraser Region</a:t>
            </a:r>
          </a:p>
          <a:p>
            <a:pPr marL="342900" indent="-342900" eaLnBrk="0" hangingPunct="0">
              <a:lnSpc>
                <a:spcPct val="90000"/>
              </a:lnSpc>
              <a:spcBef>
                <a:spcPct val="20000"/>
              </a:spcBef>
              <a:buFont typeface="Arial" charset="0"/>
              <a:buChar char="•"/>
              <a:defRPr/>
            </a:pPr>
            <a:r>
              <a:rPr lang="en-US" sz="2400" dirty="0">
                <a:solidFill>
                  <a:prstClr val="black">
                    <a:lumMod val="75000"/>
                    <a:lumOff val="25000"/>
                  </a:prstClr>
                </a:solidFill>
                <a:latin typeface="Century Gothic" pitchFamily="34" charset="0"/>
              </a:rPr>
              <a:t>Training for foster parents and social workers</a:t>
            </a:r>
          </a:p>
          <a:p>
            <a:pPr marL="342900" indent="-342900">
              <a:lnSpc>
                <a:spcPct val="90000"/>
              </a:lnSpc>
              <a:spcBef>
                <a:spcPct val="20000"/>
              </a:spcBef>
              <a:defRPr/>
            </a:pPr>
            <a:endParaRPr lang="en-US" sz="2400" dirty="0">
              <a:solidFill>
                <a:prstClr val="black">
                  <a:lumMod val="75000"/>
                  <a:lumOff val="25000"/>
                </a:prstClr>
              </a:solidFill>
              <a:latin typeface="Century Gothic" pitchFamily="34" charset="0"/>
            </a:endParaRPr>
          </a:p>
          <a:p>
            <a:pPr marL="342900" indent="-342900">
              <a:lnSpc>
                <a:spcPct val="90000"/>
              </a:lnSpc>
              <a:spcBef>
                <a:spcPct val="20000"/>
              </a:spcBef>
              <a:buFont typeface="Arial" charset="0"/>
              <a:buChar char="•"/>
              <a:defRPr/>
            </a:pPr>
            <a:endParaRPr lang="en-US" sz="2400" dirty="0">
              <a:solidFill>
                <a:prstClr val="black">
                  <a:lumMod val="75000"/>
                  <a:lumOff val="25000"/>
                </a:prstClr>
              </a:solidFill>
              <a:latin typeface="Century Gothic" pitchFamily="34" charset="0"/>
            </a:endParaRPr>
          </a:p>
          <a:p>
            <a:pPr marL="342900" indent="-342900" algn="r">
              <a:lnSpc>
                <a:spcPct val="90000"/>
              </a:lnSpc>
              <a:spcBef>
                <a:spcPct val="20000"/>
              </a:spcBef>
              <a:buFont typeface="Wingdings" pitchFamily="2" charset="2"/>
              <a:buNone/>
              <a:defRPr/>
            </a:pPr>
            <a:endParaRPr lang="en-US" sz="2400" dirty="0">
              <a:solidFill>
                <a:prstClr val="black">
                  <a:lumMod val="75000"/>
                  <a:lumOff val="25000"/>
                </a:prstClr>
              </a:solidFill>
              <a:latin typeface="Century Gothic" pitchFamily="34" charset="0"/>
            </a:endParaRPr>
          </a:p>
          <a:p>
            <a:pPr marL="342900" indent="-342900" algn="r">
              <a:lnSpc>
                <a:spcPct val="90000"/>
              </a:lnSpc>
              <a:spcBef>
                <a:spcPct val="20000"/>
              </a:spcBef>
              <a:buFont typeface="Wingdings" pitchFamily="2" charset="2"/>
              <a:buNone/>
              <a:defRPr/>
            </a:pPr>
            <a:endParaRPr lang="en-US" sz="2400" dirty="0">
              <a:solidFill>
                <a:prstClr val="black">
                  <a:lumMod val="75000"/>
                  <a:lumOff val="25000"/>
                </a:prstClr>
              </a:solidFill>
              <a:latin typeface="Century Gothic" pitchFamily="34" charset="0"/>
            </a:endParaRPr>
          </a:p>
          <a:p>
            <a:pPr marL="342900" indent="-342900" algn="r">
              <a:lnSpc>
                <a:spcPct val="90000"/>
              </a:lnSpc>
              <a:spcBef>
                <a:spcPct val="20000"/>
              </a:spcBef>
              <a:buFont typeface="Wingdings" pitchFamily="2" charset="2"/>
              <a:buNone/>
              <a:defRPr/>
            </a:pPr>
            <a:endParaRPr lang="en-US" sz="2400" dirty="0">
              <a:solidFill>
                <a:prstClr val="black">
                  <a:lumMod val="75000"/>
                  <a:lumOff val="25000"/>
                </a:prstClr>
              </a:solidFill>
              <a:latin typeface="Century Gothic" pitchFamily="34" charset="0"/>
            </a:endParaRPr>
          </a:p>
          <a:p>
            <a:pPr marL="342900" indent="-342900" algn="r">
              <a:lnSpc>
                <a:spcPct val="90000"/>
              </a:lnSpc>
              <a:spcBef>
                <a:spcPct val="20000"/>
              </a:spcBef>
              <a:buFont typeface="Wingdings" pitchFamily="2" charset="2"/>
              <a:buNone/>
              <a:defRPr/>
            </a:pPr>
            <a:endParaRPr lang="en-US" sz="2400" dirty="0">
              <a:solidFill>
                <a:prstClr val="black">
                  <a:lumMod val="75000"/>
                  <a:lumOff val="25000"/>
                </a:prstClr>
              </a:solidFill>
              <a:latin typeface="Century Gothic" pitchFamily="34" charset="0"/>
            </a:endParaRPr>
          </a:p>
          <a:p>
            <a:pPr marL="342900" indent="-342900" algn="r">
              <a:lnSpc>
                <a:spcPct val="90000"/>
              </a:lnSpc>
              <a:spcBef>
                <a:spcPct val="20000"/>
              </a:spcBef>
              <a:buFont typeface="Wingdings" pitchFamily="2" charset="2"/>
              <a:buNone/>
              <a:defRPr/>
            </a:pPr>
            <a:endParaRPr lang="en-US" sz="2400" dirty="0">
              <a:solidFill>
                <a:prstClr val="black">
                  <a:lumMod val="75000"/>
                  <a:lumOff val="25000"/>
                </a:prstClr>
              </a:solidFill>
              <a:latin typeface="Century Gothic" pitchFamily="34" charset="0"/>
            </a:endParaRPr>
          </a:p>
          <a:p>
            <a:pPr marL="342900" indent="-342900" algn="r">
              <a:lnSpc>
                <a:spcPct val="90000"/>
              </a:lnSpc>
              <a:spcBef>
                <a:spcPct val="20000"/>
              </a:spcBef>
              <a:buFont typeface="Wingdings" pitchFamily="2" charset="2"/>
              <a:buNone/>
              <a:defRPr/>
            </a:pPr>
            <a:endParaRPr lang="en-US" sz="2400" dirty="0">
              <a:solidFill>
                <a:prstClr val="black">
                  <a:lumMod val="75000"/>
                  <a:lumOff val="25000"/>
                </a:prstClr>
              </a:solidFill>
              <a:latin typeface="Century Gothic" pitchFamily="34" charset="0"/>
            </a:endParaRPr>
          </a:p>
          <a:p>
            <a:pPr marL="342900" indent="-342900" algn="r">
              <a:lnSpc>
                <a:spcPct val="90000"/>
              </a:lnSpc>
              <a:spcBef>
                <a:spcPct val="20000"/>
              </a:spcBef>
              <a:buFont typeface="Wingdings" pitchFamily="2" charset="2"/>
              <a:buNone/>
              <a:defRPr/>
            </a:pPr>
            <a:endParaRPr lang="en-US" sz="2400" dirty="0">
              <a:solidFill>
                <a:prstClr val="black">
                  <a:lumMod val="75000"/>
                  <a:lumOff val="25000"/>
                </a:prstClr>
              </a:solidFill>
              <a:latin typeface="Century Gothic" pitchFamily="34" charset="0"/>
            </a:endParaRPr>
          </a:p>
        </p:txBody>
      </p:sp>
      <p:pic>
        <p:nvPicPr>
          <p:cNvPr id="5" name="Picture 4" descr="baby smiling.jpg"/>
          <p:cNvPicPr>
            <a:picLocks noChangeAspect="1"/>
          </p:cNvPicPr>
          <p:nvPr/>
        </p:nvPicPr>
        <p:blipFill>
          <a:blip r:embed="rId3" cstate="print"/>
          <a:stretch>
            <a:fillRect/>
          </a:stretch>
        </p:blipFill>
        <p:spPr>
          <a:xfrm rot="166525">
            <a:off x="5581892" y="4508964"/>
            <a:ext cx="3199093" cy="2052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1987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Title 1"/>
          <p:cNvSpPr>
            <a:spLocks noGrp="1"/>
          </p:cNvSpPr>
          <p:nvPr>
            <p:ph type="title"/>
          </p:nvPr>
        </p:nvSpPr>
        <p:spPr/>
        <p:txBody>
          <a:bodyPr rtlCol="0">
            <a:normAutofit fontScale="90000"/>
          </a:bodyPr>
          <a:lstStyle/>
          <a:p>
            <a:pPr eaLnBrk="1" fontAlgn="auto" hangingPunct="1">
              <a:spcAft>
                <a:spcPts val="0"/>
              </a:spcAft>
              <a:defRPr/>
            </a:pPr>
            <a:r>
              <a:rPr smtClean="0"/>
              <a:t>Partnership:</a:t>
            </a:r>
            <a:br>
              <a:rPr smtClean="0"/>
            </a:br>
            <a:r>
              <a:rPr smtClean="0"/>
              <a:t>Steering Committee Members</a:t>
            </a:r>
          </a:p>
        </p:txBody>
      </p:sp>
      <p:sp>
        <p:nvSpPr>
          <p:cNvPr id="5123" name="Rectangle 3"/>
          <p:cNvSpPr>
            <a:spLocks noGrp="1" noChangeArrowheads="1"/>
          </p:cNvSpPr>
          <p:nvPr>
            <p:ph idx="1"/>
          </p:nvPr>
        </p:nvSpPr>
        <p:spPr>
          <a:xfrm>
            <a:off x="457200" y="1379538"/>
            <a:ext cx="8229600" cy="4857750"/>
          </a:xfrm>
        </p:spPr>
        <p:txBody>
          <a:bodyPr rtlCol="0">
            <a:normAutofit fontScale="62500" lnSpcReduction="20000"/>
          </a:bodyPr>
          <a:lstStyle/>
          <a:p>
            <a:pPr eaLnBrk="1" fontAlgn="auto" hangingPunct="1">
              <a:spcAft>
                <a:spcPts val="0"/>
              </a:spcAft>
              <a:buFont typeface="Arial" charset="0"/>
              <a:buNone/>
              <a:defRPr/>
            </a:pPr>
            <a:endParaRPr lang="en-US" dirty="0" smtClean="0">
              <a:solidFill>
                <a:schemeClr val="tx1">
                  <a:lumMod val="75000"/>
                  <a:lumOff val="25000"/>
                </a:schemeClr>
              </a:solidFill>
            </a:endParaRPr>
          </a:p>
          <a:p>
            <a:pPr eaLnBrk="1" fontAlgn="auto" hangingPunct="1">
              <a:spcAft>
                <a:spcPts val="0"/>
              </a:spcAft>
              <a:buFont typeface="Arial" pitchFamily="34" charset="0"/>
              <a:buChar char="•"/>
              <a:defRPr/>
            </a:pPr>
            <a:endParaRPr lang="en-US" dirty="0">
              <a:solidFill>
                <a:schemeClr val="tx1">
                  <a:lumMod val="75000"/>
                  <a:lumOff val="25000"/>
                </a:schemeClr>
              </a:solidFill>
            </a:endParaRPr>
          </a:p>
          <a:p>
            <a:pPr eaLnBrk="1" fontAlgn="auto" hangingPunct="1">
              <a:spcAft>
                <a:spcPts val="0"/>
              </a:spcAft>
              <a:buFont typeface="Arial" charset="0"/>
              <a:buNone/>
              <a:defRPr/>
            </a:pPr>
            <a:endParaRPr lang="en-CA" dirty="0">
              <a:solidFill>
                <a:schemeClr val="tx1">
                  <a:lumMod val="75000"/>
                  <a:lumOff val="25000"/>
                </a:schemeClr>
              </a:solidFill>
            </a:endParaRPr>
          </a:p>
          <a:p>
            <a:pPr eaLnBrk="1" fontAlgn="auto" hangingPunct="1">
              <a:lnSpc>
                <a:spcPct val="110000"/>
              </a:lnSpc>
              <a:spcAft>
                <a:spcPts val="0"/>
              </a:spcAft>
              <a:buFont typeface="Arial" pitchFamily="34" charset="0"/>
              <a:buChar char="•"/>
              <a:defRPr/>
            </a:pPr>
            <a:r>
              <a:rPr lang="en-CA" sz="3300" dirty="0" err="1">
                <a:solidFill>
                  <a:schemeClr val="tx1">
                    <a:lumMod val="75000"/>
                    <a:lumOff val="25000"/>
                  </a:schemeClr>
                </a:solidFill>
              </a:rPr>
              <a:t>Ayas</a:t>
            </a:r>
            <a:r>
              <a:rPr lang="en-CA" sz="3300" dirty="0">
                <a:solidFill>
                  <a:schemeClr val="tx1">
                    <a:lumMod val="75000"/>
                    <a:lumOff val="25000"/>
                  </a:schemeClr>
                </a:solidFill>
              </a:rPr>
              <a:t> Men </a:t>
            </a:r>
            <a:r>
              <a:rPr lang="en-CA" sz="3300" dirty="0" err="1">
                <a:solidFill>
                  <a:schemeClr val="tx1">
                    <a:lumMod val="75000"/>
                    <a:lumOff val="25000"/>
                  </a:schemeClr>
                </a:solidFill>
              </a:rPr>
              <a:t>Men</a:t>
            </a:r>
            <a:r>
              <a:rPr lang="en-CA" sz="3300" dirty="0">
                <a:solidFill>
                  <a:schemeClr val="tx1">
                    <a:lumMod val="75000"/>
                    <a:lumOff val="25000"/>
                  </a:schemeClr>
                </a:solidFill>
              </a:rPr>
              <a:t> Child and Family Services</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Aboriginal Infant Development Program</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Developmental Disabilities Association</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Human Early Learning Partnership</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Infant Development Program</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Ministry of Children &amp; Family Development</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Provincial Health Services Authority</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University of British Columbia</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Vancouver Coastal Health</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Vancouver Aboriginal Child &amp; Family Services Society</a:t>
            </a:r>
          </a:p>
          <a:p>
            <a:pPr eaLnBrk="1" fontAlgn="auto" hangingPunct="1">
              <a:lnSpc>
                <a:spcPct val="110000"/>
              </a:lnSpc>
              <a:spcAft>
                <a:spcPts val="0"/>
              </a:spcAft>
              <a:buFont typeface="Arial" pitchFamily="34" charset="0"/>
              <a:buChar char="•"/>
              <a:defRPr/>
            </a:pPr>
            <a:r>
              <a:rPr lang="en-CA" sz="3300" dirty="0">
                <a:solidFill>
                  <a:schemeClr val="tx1">
                    <a:lumMod val="75000"/>
                    <a:lumOff val="25000"/>
                  </a:schemeClr>
                </a:solidFill>
              </a:rPr>
              <a:t>Vancouver Native Health Society</a:t>
            </a:r>
          </a:p>
          <a:p>
            <a:pPr eaLnBrk="1" fontAlgn="auto" hangingPunct="1">
              <a:spcAft>
                <a:spcPts val="0"/>
              </a:spcAft>
              <a:buFont typeface="Arial" charset="0"/>
              <a:buNone/>
              <a:defRPr/>
            </a:pPr>
            <a:r>
              <a:rPr lang="en-CA" dirty="0">
                <a:solidFill>
                  <a:schemeClr val="tx1">
                    <a:lumMod val="75000"/>
                    <a:lumOff val="25000"/>
                  </a:schemeClr>
                </a:solidFill>
              </a:rPr>
              <a:t> </a:t>
            </a:r>
          </a:p>
          <a:p>
            <a:pPr eaLnBrk="1" fontAlgn="auto" hangingPunct="1">
              <a:lnSpc>
                <a:spcPct val="90000"/>
              </a:lnSpc>
              <a:spcAft>
                <a:spcPts val="0"/>
              </a:spcAft>
              <a:buFont typeface="Arial" charset="0"/>
              <a:buNone/>
              <a:defRPr/>
            </a:pPr>
            <a:endParaRPr lang="en-US" i="1" dirty="0" smtClean="0">
              <a:solidFill>
                <a:schemeClr val="tx1">
                  <a:lumMod val="75000"/>
                  <a:lumOff val="25000"/>
                </a:schemeClr>
              </a:solidFill>
            </a:endParaRPr>
          </a:p>
          <a:p>
            <a:pPr eaLnBrk="1" fontAlgn="auto" hangingPunct="1">
              <a:spcAft>
                <a:spcPts val="0"/>
              </a:spcAft>
              <a:buFont typeface="Arial" pitchFamily="34" charset="0"/>
              <a:buChar char="•"/>
              <a:defRPr/>
            </a:pPr>
            <a:endParaRPr lang="en-US" dirty="0" smtClean="0">
              <a:solidFill>
                <a:schemeClr val="tx1">
                  <a:lumMod val="75000"/>
                  <a:lumOff val="25000"/>
                </a:schemeClr>
              </a:solidFill>
            </a:endParaRPr>
          </a:p>
          <a:p>
            <a:pPr marL="609600" indent="-609600" eaLnBrk="1" fontAlgn="auto" hangingPunct="1">
              <a:spcAft>
                <a:spcPts val="0"/>
              </a:spcAft>
              <a:buFont typeface="Arial" charset="0"/>
              <a:buNone/>
              <a:defRPr/>
            </a:pPr>
            <a:endParaRPr lang="en-US" dirty="0" smtClean="0">
              <a:solidFill>
                <a:schemeClr val="tx1">
                  <a:lumMod val="75000"/>
                  <a:lumOff val="25000"/>
                </a:schemeClr>
              </a:solidFill>
            </a:endParaRPr>
          </a:p>
          <a:p>
            <a:pPr eaLnBrk="1" fontAlgn="auto" hangingPunct="1">
              <a:spcAft>
                <a:spcPts val="0"/>
              </a:spcAft>
              <a:buFont typeface="Arial" pitchFamily="34" charset="0"/>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54997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381000" y="1905000"/>
            <a:ext cx="8382000" cy="4343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268" name="Title 1"/>
          <p:cNvSpPr>
            <a:spLocks noGrp="1"/>
          </p:cNvSpPr>
          <p:nvPr>
            <p:ph type="title"/>
          </p:nvPr>
        </p:nvSpPr>
        <p:spPr/>
        <p:txBody>
          <a:bodyPr/>
          <a:lstStyle/>
          <a:p>
            <a:pPr eaLnBrk="1" hangingPunct="1"/>
            <a:r>
              <a:rPr smtClean="0"/>
              <a:t>Staffing</a:t>
            </a:r>
          </a:p>
        </p:txBody>
      </p:sp>
      <p:sp>
        <p:nvSpPr>
          <p:cNvPr id="11267" name="Rectangle 3"/>
          <p:cNvSpPr>
            <a:spLocks noGrp="1" noChangeArrowheads="1"/>
          </p:cNvSpPr>
          <p:nvPr>
            <p:ph idx="1"/>
          </p:nvPr>
        </p:nvSpPr>
        <p:spPr>
          <a:xfrm>
            <a:off x="609600" y="1676400"/>
            <a:ext cx="8229600" cy="4525963"/>
          </a:xfrm>
        </p:spPr>
        <p:txBody>
          <a:bodyPr/>
          <a:lstStyle/>
          <a:p>
            <a:pPr eaLnBrk="1" hangingPunct="1">
              <a:lnSpc>
                <a:spcPct val="90000"/>
              </a:lnSpc>
            </a:pPr>
            <a:endParaRPr lang="en-US" dirty="0" smtClean="0"/>
          </a:p>
          <a:p>
            <a:pPr eaLnBrk="1" hangingPunct="1">
              <a:lnSpc>
                <a:spcPct val="90000"/>
              </a:lnSpc>
            </a:pPr>
            <a:r>
              <a:rPr lang="en-US" dirty="0" smtClean="0"/>
              <a:t>Full time developmental screening coordinator Lesley </a:t>
            </a:r>
            <a:r>
              <a:rPr lang="en-US" dirty="0" err="1" smtClean="0"/>
              <a:t>Rappard</a:t>
            </a:r>
            <a:endParaRPr lang="en-US" dirty="0" smtClean="0"/>
          </a:p>
          <a:p>
            <a:pPr eaLnBrk="1" hangingPunct="1">
              <a:lnSpc>
                <a:spcPct val="90000"/>
              </a:lnSpc>
            </a:pPr>
            <a:r>
              <a:rPr lang="en-US" dirty="0" smtClean="0"/>
              <a:t>Part time training coordinator Tanya Eichler</a:t>
            </a:r>
          </a:p>
          <a:p>
            <a:pPr eaLnBrk="1" hangingPunct="1">
              <a:lnSpc>
                <a:spcPct val="90000"/>
              </a:lnSpc>
            </a:pPr>
            <a:r>
              <a:rPr lang="en-US" dirty="0" smtClean="0"/>
              <a:t>Part time developmental screener Amelia Kyewich</a:t>
            </a:r>
          </a:p>
          <a:p>
            <a:pPr eaLnBrk="1" hangingPunct="1">
              <a:lnSpc>
                <a:spcPct val="90000"/>
              </a:lnSpc>
            </a:pPr>
            <a:r>
              <a:rPr lang="en-US" dirty="0" smtClean="0"/>
              <a:t>Part time secretary Georgette Monem</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a:p>
            <a:pPr algn="r" eaLnBrk="1" hangingPunct="1">
              <a:lnSpc>
                <a:spcPct val="90000"/>
              </a:lnSpc>
              <a:buFont typeface="Wingdings" pitchFamily="2" charset="2"/>
              <a:buNone/>
            </a:pPr>
            <a:endParaRPr lang="en-US" dirty="0" smtClean="0"/>
          </a:p>
        </p:txBody>
      </p:sp>
      <p:pic>
        <p:nvPicPr>
          <p:cNvPr id="9" name="Picture 8" descr="FED_Pres1.jpg"/>
          <p:cNvPicPr>
            <a:picLocks noChangeAspect="1"/>
          </p:cNvPicPr>
          <p:nvPr/>
        </p:nvPicPr>
        <p:blipFill>
          <a:blip r:embed="rId3" cstate="print"/>
          <a:stretch>
            <a:fillRect/>
          </a:stretch>
        </p:blipFill>
        <p:spPr>
          <a:xfrm rot="281890">
            <a:off x="6806422" y="4149201"/>
            <a:ext cx="1942298" cy="235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1295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1604</Words>
  <Application>Microsoft Office PowerPoint</Application>
  <PresentationFormat>On-screen Show (4:3)</PresentationFormat>
  <Paragraphs>524</Paragraphs>
  <Slides>42</Slides>
  <Notes>42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48" baseType="lpstr">
      <vt:lpstr>1_Office Theme</vt:lpstr>
      <vt:lpstr>8_Office Theme</vt:lpstr>
      <vt:lpstr>Office Theme</vt:lpstr>
      <vt:lpstr>2_Office Theme</vt:lpstr>
      <vt:lpstr>3_Office Theme</vt:lpstr>
      <vt:lpstr>Worksheet</vt:lpstr>
      <vt:lpstr>PowerPoint Presentation</vt:lpstr>
      <vt:lpstr>Background</vt:lpstr>
      <vt:lpstr>PowerPoint Presentation</vt:lpstr>
      <vt:lpstr>Stress and the Developing Brain</vt:lpstr>
      <vt:lpstr>Why Early Intervention?</vt:lpstr>
      <vt:lpstr>Session Outline</vt:lpstr>
      <vt:lpstr>What is the Fostering Early Development Program?</vt:lpstr>
      <vt:lpstr>Partnership: Steering Committee Members</vt:lpstr>
      <vt:lpstr>Staffing</vt:lpstr>
      <vt:lpstr>Objectives</vt:lpstr>
      <vt:lpstr>How Does This Happen?</vt:lpstr>
      <vt:lpstr>How Does This Happen?</vt:lpstr>
      <vt:lpstr>Data</vt:lpstr>
      <vt:lpstr>PowerPoint Presentation</vt:lpstr>
      <vt:lpstr>Screening Tool</vt:lpstr>
      <vt:lpstr>Profile of Children Screened</vt:lpstr>
      <vt:lpstr>Training</vt:lpstr>
      <vt:lpstr>2 Day Training</vt:lpstr>
      <vt:lpstr>Additional Training Benefits</vt:lpstr>
      <vt:lpstr>WHO</vt:lpstr>
      <vt:lpstr>Training and Support</vt:lpstr>
      <vt:lpstr>Anne: A Training Success Story</vt:lpstr>
      <vt:lpstr>My ASQ results from Daycare</vt:lpstr>
      <vt:lpstr>Follow-up</vt:lpstr>
      <vt:lpstr>Research results on Fostering Early Development</vt:lpstr>
      <vt:lpstr>Methods</vt:lpstr>
      <vt:lpstr>Findings: Developmental Concerns Among FED Children who  had been ‘In Care’ &gt; 1 Year</vt:lpstr>
      <vt:lpstr>  Unmet Needs for Health Screening &amp; Immunization Among children who had been ‘In Care’ &gt; 1 Year(N=190) </vt:lpstr>
      <vt:lpstr>Research Conclusions</vt:lpstr>
      <vt:lpstr> Child vs Child </vt:lpstr>
      <vt:lpstr>PowerPoint Presentation</vt:lpstr>
      <vt:lpstr>PowerPoint Presentation</vt:lpstr>
      <vt:lpstr>Joshua</vt:lpstr>
      <vt:lpstr>Joshua</vt:lpstr>
      <vt:lpstr>Joshua</vt:lpstr>
      <vt:lpstr>Joshua</vt:lpstr>
      <vt:lpstr>Joshua</vt:lpstr>
      <vt:lpstr>Joshua</vt:lpstr>
      <vt:lpstr>Joshua</vt:lpstr>
      <vt:lpstr>Joshua</vt:lpstr>
      <vt:lpstr>Joshua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Rappard</dc:creator>
  <cp:lastModifiedBy>Lesley Rappard</cp:lastModifiedBy>
  <cp:revision>55</cp:revision>
  <dcterms:created xsi:type="dcterms:W3CDTF">2013-03-18T18:24:02Z</dcterms:created>
  <dcterms:modified xsi:type="dcterms:W3CDTF">2013-05-13T19:45:52Z</dcterms:modified>
</cp:coreProperties>
</file>