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493" r:id="rId2"/>
    <p:sldId id="339" r:id="rId3"/>
    <p:sldId id="468" r:id="rId4"/>
    <p:sldId id="437" r:id="rId5"/>
    <p:sldId id="262" r:id="rId6"/>
    <p:sldId id="470" r:id="rId7"/>
    <p:sldId id="372" r:id="rId8"/>
    <p:sldId id="471" r:id="rId9"/>
    <p:sldId id="299" r:id="rId10"/>
    <p:sldId id="481" r:id="rId11"/>
    <p:sldId id="483" r:id="rId12"/>
    <p:sldId id="482" r:id="rId13"/>
    <p:sldId id="472" r:id="rId14"/>
    <p:sldId id="342" r:id="rId15"/>
    <p:sldId id="485" r:id="rId16"/>
    <p:sldId id="419" r:id="rId17"/>
    <p:sldId id="475" r:id="rId18"/>
    <p:sldId id="486" r:id="rId19"/>
    <p:sldId id="487" r:id="rId20"/>
    <p:sldId id="489" r:id="rId21"/>
    <p:sldId id="490" r:id="rId22"/>
    <p:sldId id="488" r:id="rId23"/>
    <p:sldId id="491" r:id="rId24"/>
    <p:sldId id="492" r:id="rId25"/>
    <p:sldId id="484" r:id="rId2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0" autoAdjust="0"/>
    <p:restoredTop sz="94728" autoAdjust="0"/>
  </p:normalViewPr>
  <p:slideViewPr>
    <p:cSldViewPr>
      <p:cViewPr>
        <p:scale>
          <a:sx n="66" d="100"/>
          <a:sy n="66" d="100"/>
        </p:scale>
        <p:origin x="-1290" y="-9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42A4AAB6-2598-47BB-AF1C-54D0C382892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E0376EAA-BC0B-41ED-BAAB-484A821B2A90}" type="slidenum">
              <a:rPr lang="en-US" smtClean="0"/>
              <a:pPr/>
              <a:t>5</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smtClean="0"/>
              <a:t>A result of dysconsciousness and dysconscious racism, this is how indigenous peoples are thought be organized without question. The concern for the well being of the first peoples is also implemented following this sort of structuring of isolated and silo-ed programs and ways of being. It is a time of disconnection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BD9A94E-3909-4257-8D85-B749D10AD1E8}" type="slidenum">
              <a:rPr lang="en-US" sz="1200">
                <a:latin typeface="Arial" charset="0"/>
                <a:ea typeface="ＭＳ Ｐゴシック" pitchFamily="52" charset="-128"/>
              </a:rPr>
              <a:pPr algn="r"/>
              <a:t>7</a:t>
            </a:fld>
            <a:endParaRPr lang="en-US" sz="1200">
              <a:latin typeface="Arial" charset="0"/>
              <a:ea typeface="ＭＳ Ｐゴシック" pitchFamily="52" charset="-128"/>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r>
              <a:rPr lang="en-US" smtClean="0"/>
              <a:t>Frideres and Gadacz (2008). </a:t>
            </a:r>
            <a:r>
              <a:rPr lang="en-US" i="1" smtClean="0"/>
              <a:t>Aboriginal Peoples in Canada, 8</a:t>
            </a:r>
            <a:r>
              <a:rPr lang="en-US" i="1" baseline="30000" smtClean="0"/>
              <a:t>th</a:t>
            </a:r>
            <a:r>
              <a:rPr lang="en-US" i="1" smtClean="0"/>
              <a:t> ed.</a:t>
            </a:r>
          </a:p>
          <a:p>
            <a:r>
              <a:rPr lang="en-US" i="1" smtClean="0"/>
              <a:t>Chapter 1: The Legacy of Canadian Colonialism </a:t>
            </a:r>
          </a:p>
          <a:p>
            <a:r>
              <a:rPr lang="en-US" i="1" smtClean="0"/>
              <a:t>Pgs. 1-5</a:t>
            </a:r>
          </a:p>
          <a:p>
            <a:r>
              <a:rPr lang="en-US" smtClean="0"/>
              <a:t>Indian people do not have a monopoly on colonization. It is a process used on ‘their own’ people in Europe. The difference is that we are indian people, because we were so very conscious and strong minded and hearted, we are well aware of what is happening to us and our children.</a:t>
            </a:r>
          </a:p>
          <a:p>
            <a:r>
              <a:rPr lang="en-US" smtClean="0"/>
              <a:t>These are the processes affecting our selves, our lands, our beliefs and our relationships to each other.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C20CCC8-7BB1-4CE1-8B1B-F69049D25121}" type="slidenum">
              <a:rPr lang="en-US" smtClean="0"/>
              <a:pPr/>
              <a:t>9</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smtClean="0"/>
              <a:t>This map shows the various organizations of my own nation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C62E9D-8D9F-4A6D-BC37-210AE304A7A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AFCC1-5541-49CC-9C30-3A2BAA7F22A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AA035A-D37C-429B-8BF5-F84BABE1754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C7F76C-882A-4D65-8FA3-96C6F63EB35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733264-6D2E-4ADC-9ED9-ECB1FE26188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0ACB11-F33B-4EEE-961F-741613EC889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65601D-CA68-4EEC-B766-95C538F225B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A36EE0-2007-409B-984D-BA397FB96B3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769D4-8DD3-4823-85B3-7282E8AF72D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ED38F3-EE47-46DE-ADD4-D284951F943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707A4B-23FA-4C19-B0D1-DF539D74314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6CC4FE22-E900-499C-8174-B2D0897C8B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2"/>
          <a:srcRect/>
          <a:stretch>
            <a:fillRect/>
          </a:stretch>
        </p:blipFill>
        <p:spPr bwMode="auto">
          <a:xfrm>
            <a:off x="0" y="-4495800"/>
            <a:ext cx="9601200" cy="1135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2"/>
          <a:srcRect l="-1207" t="30000"/>
          <a:stretch>
            <a:fillRect/>
          </a:stretch>
        </p:blipFill>
        <p:spPr bwMode="auto">
          <a:xfrm>
            <a:off x="4495800" y="24207"/>
            <a:ext cx="4663440" cy="6757593"/>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 y="0"/>
            <a:ext cx="4419600" cy="6678751"/>
          </a:xfrm>
          <a:prstGeom prst="rect">
            <a:avLst/>
          </a:prstGeom>
        </p:spPr>
        <p:txBody>
          <a:bodyPr wrap="square">
            <a:spAutoFit/>
          </a:bodyPr>
          <a:lstStyle/>
          <a:p>
            <a:r>
              <a:rPr lang="en-US" sz="4000" b="1" dirty="0" smtClean="0">
                <a:latin typeface="+mj-lt"/>
              </a:rPr>
              <a:t>Dysconscious Racism</a:t>
            </a:r>
          </a:p>
          <a:p>
            <a:endParaRPr lang="en-US" sz="4000" b="1" dirty="0" smtClean="0">
              <a:latin typeface="+mj-lt"/>
            </a:endParaRPr>
          </a:p>
          <a:p>
            <a:r>
              <a:rPr lang="en-US" sz="2800" dirty="0" smtClean="0">
                <a:latin typeface="+mn-lt"/>
              </a:rPr>
              <a:t>a form of racism that tacitly accepts dominant White norms and privileges. It is not the absences of consciousness (that is, not unconsciousness) but an impaired consciousness or distorted way of thinking about race (King, J.E., 1991).</a:t>
            </a:r>
            <a:endParaRPr lang="en-US" sz="2800" b="1" dirty="0">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2"/>
          <a:srcRect/>
          <a:stretch>
            <a:fillRect/>
          </a:stretch>
        </p:blipFill>
        <p:spPr bwMode="auto">
          <a:xfrm>
            <a:off x="0" y="0"/>
            <a:ext cx="11353800" cy="6858000"/>
          </a:xfrm>
          <a:prstGeom prst="rect">
            <a:avLst/>
          </a:prstGeom>
          <a:noFill/>
          <a:ln w="9525">
            <a:noFill/>
            <a:miter lim="800000"/>
            <a:headEnd/>
            <a:tailEnd/>
          </a:ln>
          <a:effectLst/>
        </p:spPr>
      </p:pic>
      <p:sp>
        <p:nvSpPr>
          <p:cNvPr id="3" name="TextBox 2"/>
          <p:cNvSpPr txBox="1"/>
          <p:nvPr/>
        </p:nvSpPr>
        <p:spPr>
          <a:xfrm>
            <a:off x="3886201" y="1"/>
            <a:ext cx="5410199" cy="7341108"/>
          </a:xfrm>
          <a:prstGeom prst="rect">
            <a:avLst/>
          </a:prstGeom>
          <a:noFill/>
        </p:spPr>
        <p:txBody>
          <a:bodyPr wrap="square" rtlCol="0">
            <a:spAutoFit/>
          </a:bodyPr>
          <a:lstStyle/>
          <a:p>
            <a:pPr eaLnBrk="1" hangingPunct="1">
              <a:lnSpc>
                <a:spcPct val="80000"/>
              </a:lnSpc>
              <a:buFontTx/>
              <a:buNone/>
            </a:pPr>
            <a:r>
              <a:rPr lang="en-US" sz="4000" b="1" dirty="0" smtClean="0">
                <a:latin typeface="+mj-lt"/>
              </a:rPr>
              <a:t>If you wanted a </a:t>
            </a:r>
            <a:r>
              <a:rPr lang="en-US" sz="4000" b="1" dirty="0">
                <a:latin typeface="+mj-lt"/>
              </a:rPr>
              <a:t>recipe for the destruction of </a:t>
            </a:r>
            <a:r>
              <a:rPr lang="en-US" sz="4000" b="1" dirty="0" smtClean="0">
                <a:latin typeface="+mj-lt"/>
              </a:rPr>
              <a:t>personality, one such </a:t>
            </a:r>
          </a:p>
          <a:p>
            <a:pPr eaLnBrk="1" hangingPunct="1">
              <a:lnSpc>
                <a:spcPct val="80000"/>
              </a:lnSpc>
              <a:buFontTx/>
              <a:buNone/>
            </a:pPr>
            <a:r>
              <a:rPr lang="en-US" sz="4000" b="1" dirty="0" smtClean="0">
                <a:latin typeface="+mj-lt"/>
              </a:rPr>
              <a:t>would </a:t>
            </a:r>
            <a:r>
              <a:rPr lang="en-US" sz="4000" b="1" dirty="0">
                <a:latin typeface="+mj-lt"/>
              </a:rPr>
              <a:t>be this: </a:t>
            </a:r>
          </a:p>
          <a:p>
            <a:pPr eaLnBrk="1" hangingPunct="1">
              <a:lnSpc>
                <a:spcPct val="80000"/>
              </a:lnSpc>
              <a:buFontTx/>
              <a:buNone/>
            </a:pPr>
            <a:endParaRPr lang="en-US" dirty="0" smtClean="0"/>
          </a:p>
          <a:p>
            <a:pPr eaLnBrk="1" hangingPunct="1">
              <a:lnSpc>
                <a:spcPct val="80000"/>
              </a:lnSpc>
              <a:buFont typeface="Arial" pitchFamily="34" charset="0"/>
              <a:buChar char="•"/>
            </a:pPr>
            <a:r>
              <a:rPr lang="en-US" sz="2400" dirty="0">
                <a:latin typeface="+mn-lt"/>
              </a:rPr>
              <a:t>destroy the material basis of a culture; </a:t>
            </a:r>
          </a:p>
          <a:p>
            <a:pPr eaLnBrk="1" hangingPunct="1">
              <a:lnSpc>
                <a:spcPct val="80000"/>
              </a:lnSpc>
              <a:buFont typeface="Arial" pitchFamily="34" charset="0"/>
              <a:buChar char="•"/>
            </a:pPr>
            <a:r>
              <a:rPr lang="en-US" sz="2400" dirty="0">
                <a:latin typeface="+mn-lt"/>
              </a:rPr>
              <a:t>force the people into an environment </a:t>
            </a:r>
            <a:endParaRPr lang="en-US" sz="2400" dirty="0" smtClean="0">
              <a:latin typeface="+mn-lt"/>
            </a:endParaRPr>
          </a:p>
          <a:p>
            <a:pPr eaLnBrk="1" hangingPunct="1">
              <a:lnSpc>
                <a:spcPct val="80000"/>
              </a:lnSpc>
            </a:pPr>
            <a:r>
              <a:rPr lang="en-US" sz="2400" dirty="0" smtClean="0">
                <a:latin typeface="+mn-lt"/>
              </a:rPr>
              <a:t>which </a:t>
            </a:r>
            <a:r>
              <a:rPr lang="en-US" sz="2400" dirty="0">
                <a:latin typeface="+mn-lt"/>
              </a:rPr>
              <a:t>provides little means for economic activity; </a:t>
            </a:r>
          </a:p>
          <a:p>
            <a:pPr eaLnBrk="1" hangingPunct="1">
              <a:lnSpc>
                <a:spcPct val="80000"/>
              </a:lnSpc>
              <a:buFont typeface="Arial" pitchFamily="34" charset="0"/>
              <a:buChar char="•"/>
            </a:pPr>
            <a:r>
              <a:rPr lang="en-US" sz="2400" dirty="0">
                <a:latin typeface="+mn-lt"/>
              </a:rPr>
              <a:t>foster the culture of poverty and </a:t>
            </a:r>
            <a:endParaRPr lang="en-US" sz="2400" dirty="0" smtClean="0">
              <a:latin typeface="+mn-lt"/>
            </a:endParaRPr>
          </a:p>
          <a:p>
            <a:pPr eaLnBrk="1" hangingPunct="1">
              <a:lnSpc>
                <a:spcPct val="80000"/>
              </a:lnSpc>
            </a:pPr>
            <a:r>
              <a:rPr lang="en-US" sz="2400" dirty="0" smtClean="0">
                <a:latin typeface="+mn-lt"/>
              </a:rPr>
              <a:t>dependency  by </a:t>
            </a:r>
            <a:r>
              <a:rPr lang="en-US" sz="2400" dirty="0">
                <a:latin typeface="+mn-lt"/>
              </a:rPr>
              <a:t>means of </a:t>
            </a:r>
            <a:endParaRPr lang="en-US" sz="2400" dirty="0" smtClean="0">
              <a:latin typeface="+mn-lt"/>
            </a:endParaRPr>
          </a:p>
          <a:p>
            <a:pPr eaLnBrk="1" hangingPunct="1">
              <a:lnSpc>
                <a:spcPct val="80000"/>
              </a:lnSpc>
            </a:pPr>
            <a:r>
              <a:rPr lang="en-US" sz="2400" dirty="0" smtClean="0">
                <a:latin typeface="+mn-lt"/>
              </a:rPr>
              <a:t>minimal </a:t>
            </a:r>
            <a:r>
              <a:rPr lang="en-US" sz="2400" dirty="0">
                <a:latin typeface="+mn-lt"/>
              </a:rPr>
              <a:t>handouts; </a:t>
            </a:r>
          </a:p>
          <a:p>
            <a:pPr eaLnBrk="1" hangingPunct="1">
              <a:lnSpc>
                <a:spcPct val="80000"/>
              </a:lnSpc>
              <a:buFont typeface="Arial" pitchFamily="34" charset="0"/>
              <a:buChar char="•"/>
            </a:pPr>
            <a:r>
              <a:rPr lang="en-US" sz="2400" dirty="0">
                <a:latin typeface="+mn-lt"/>
              </a:rPr>
              <a:t>make ignorant and racist attacks </a:t>
            </a:r>
            <a:endParaRPr lang="en-US" sz="2400" dirty="0" smtClean="0">
              <a:latin typeface="+mn-lt"/>
            </a:endParaRPr>
          </a:p>
          <a:p>
            <a:pPr eaLnBrk="1" hangingPunct="1">
              <a:lnSpc>
                <a:spcPct val="80000"/>
              </a:lnSpc>
            </a:pPr>
            <a:r>
              <a:rPr lang="en-US" sz="2400" dirty="0" smtClean="0">
                <a:latin typeface="+mn-lt"/>
              </a:rPr>
              <a:t>on </a:t>
            </a:r>
            <a:r>
              <a:rPr lang="en-US" sz="2400" dirty="0">
                <a:latin typeface="+mn-lt"/>
              </a:rPr>
              <a:t>the structure and superstructure </a:t>
            </a:r>
            <a:endParaRPr lang="en-US" sz="2400" dirty="0" smtClean="0">
              <a:latin typeface="+mn-lt"/>
            </a:endParaRPr>
          </a:p>
          <a:p>
            <a:pPr eaLnBrk="1" hangingPunct="1">
              <a:lnSpc>
                <a:spcPct val="80000"/>
              </a:lnSpc>
            </a:pPr>
            <a:r>
              <a:rPr lang="en-US" sz="2400" dirty="0" smtClean="0">
                <a:latin typeface="+mn-lt"/>
              </a:rPr>
              <a:t>of </a:t>
            </a:r>
            <a:r>
              <a:rPr lang="en-US" sz="2400" dirty="0">
                <a:latin typeface="+mn-lt"/>
              </a:rPr>
              <a:t>what </a:t>
            </a:r>
            <a:r>
              <a:rPr lang="en-US" sz="2400" dirty="0" smtClean="0">
                <a:latin typeface="+mn-lt"/>
              </a:rPr>
              <a:t>remains of </a:t>
            </a:r>
            <a:r>
              <a:rPr lang="en-US" sz="2400" dirty="0">
                <a:latin typeface="+mn-lt"/>
              </a:rPr>
              <a:t>the culture; </a:t>
            </a:r>
          </a:p>
          <a:p>
            <a:pPr eaLnBrk="1" hangingPunct="1">
              <a:lnSpc>
                <a:spcPct val="80000"/>
              </a:lnSpc>
              <a:buFont typeface="Arial" pitchFamily="34" charset="0"/>
              <a:buChar char="•"/>
            </a:pPr>
            <a:r>
              <a:rPr lang="en-US" sz="2400" b="1" dirty="0">
                <a:latin typeface="+mn-lt"/>
              </a:rPr>
              <a:t>as the adults disintegrate from </a:t>
            </a:r>
            <a:endParaRPr lang="en-US" sz="2400" b="1" dirty="0" smtClean="0">
              <a:latin typeface="+mn-lt"/>
            </a:endParaRPr>
          </a:p>
          <a:p>
            <a:pPr eaLnBrk="1" hangingPunct="1">
              <a:lnSpc>
                <a:spcPct val="80000"/>
              </a:lnSpc>
            </a:pPr>
            <a:r>
              <a:rPr lang="en-US" sz="2400" b="1" dirty="0" smtClean="0">
                <a:latin typeface="+mn-lt"/>
              </a:rPr>
              <a:t>these </a:t>
            </a:r>
            <a:r>
              <a:rPr lang="en-US" sz="2400" b="1" dirty="0">
                <a:latin typeface="+mn-lt"/>
              </a:rPr>
              <a:t>shocks, </a:t>
            </a:r>
            <a:r>
              <a:rPr lang="en-US" sz="2400" b="1" i="1" dirty="0">
                <a:latin typeface="+mn-lt"/>
              </a:rPr>
              <a:t>experiment blindly </a:t>
            </a:r>
            <a:endParaRPr lang="en-US" sz="2400" b="1" i="1" dirty="0" smtClean="0">
              <a:latin typeface="+mn-lt"/>
            </a:endParaRPr>
          </a:p>
          <a:p>
            <a:pPr eaLnBrk="1" hangingPunct="1">
              <a:lnSpc>
                <a:spcPct val="80000"/>
              </a:lnSpc>
            </a:pPr>
            <a:r>
              <a:rPr lang="en-US" sz="2400" b="1" i="1" dirty="0" smtClean="0">
                <a:latin typeface="+mn-lt"/>
              </a:rPr>
              <a:t>with </a:t>
            </a:r>
            <a:r>
              <a:rPr lang="en-US" sz="2400" b="1" i="1" dirty="0">
                <a:latin typeface="+mn-lt"/>
              </a:rPr>
              <a:t>their children.</a:t>
            </a:r>
            <a:endParaRPr lang="en-US" sz="2400" b="1" dirty="0">
              <a:latin typeface="+mn-lt"/>
            </a:endParaRP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3" name="Picture 3"/>
          <p:cNvPicPr>
            <a:picLocks noChangeAspect="1" noChangeArrowheads="1"/>
          </p:cNvPicPr>
          <p:nvPr/>
        </p:nvPicPr>
        <p:blipFill>
          <a:blip r:embed="rId2"/>
          <a:srcRect/>
          <a:stretch>
            <a:fillRect/>
          </a:stretch>
        </p:blipFill>
        <p:spPr bwMode="auto">
          <a:xfrm>
            <a:off x="0" y="0"/>
            <a:ext cx="14129914" cy="708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4" name="Picture 4" descr="first day at the beach for the 'summer' 022"/>
          <p:cNvPicPr>
            <a:picLocks noChangeAspect="1" noChangeArrowheads="1"/>
          </p:cNvPicPr>
          <p:nvPr/>
        </p:nvPicPr>
        <p:blipFill>
          <a:blip r:embed="rId2"/>
          <a:srcRect/>
          <a:stretch>
            <a:fillRect/>
          </a:stretch>
        </p:blipFill>
        <p:spPr bwMode="auto">
          <a:xfrm>
            <a:off x="508000" y="381000"/>
            <a:ext cx="8128000" cy="6096000"/>
          </a:xfrm>
          <a:prstGeom prst="rect">
            <a:avLst/>
          </a:prstGeom>
          <a:noFill/>
        </p:spPr>
      </p:pic>
      <p:sp>
        <p:nvSpPr>
          <p:cNvPr id="189445" name="Text Box 5"/>
          <p:cNvSpPr txBox="1">
            <a:spLocks noChangeArrowheads="1"/>
          </p:cNvSpPr>
          <p:nvPr/>
        </p:nvSpPr>
        <p:spPr bwMode="auto">
          <a:xfrm>
            <a:off x="990600" y="4381500"/>
            <a:ext cx="7194550" cy="2195513"/>
          </a:xfrm>
          <a:prstGeom prst="rect">
            <a:avLst/>
          </a:prstGeom>
          <a:noFill/>
          <a:ln w="9525">
            <a:noFill/>
            <a:miter lim="800000"/>
            <a:headEnd/>
            <a:tailEnd/>
          </a:ln>
          <a:effectLst/>
        </p:spPr>
        <p:txBody>
          <a:bodyPr>
            <a:spAutoFit/>
          </a:bodyPr>
          <a:lstStyle/>
          <a:p>
            <a:pPr>
              <a:spcBef>
                <a:spcPct val="20000"/>
              </a:spcBef>
            </a:pPr>
            <a:r>
              <a:rPr lang="en-US" sz="4000">
                <a:solidFill>
                  <a:schemeClr val="bg1"/>
                </a:solidFill>
              </a:rPr>
              <a:t>Reviving Our Ancestors Dreams: Becoming Conscious for Our Descendents</a:t>
            </a:r>
          </a:p>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HELP All\Meetings Forums and Workshops\Presentations\presentation templates\HELP ppt gradient.wmf"/>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195" name="Title 2"/>
          <p:cNvSpPr>
            <a:spLocks noGrp="1"/>
          </p:cNvSpPr>
          <p:nvPr>
            <p:ph type="title"/>
          </p:nvPr>
        </p:nvSpPr>
        <p:spPr/>
        <p:txBody>
          <a:bodyPr/>
          <a:lstStyle/>
          <a:p>
            <a:r>
              <a:rPr lang="en-US" sz="3600" b="1" smtClean="0"/>
              <a:t>Human Early Learning Partnership</a:t>
            </a:r>
          </a:p>
        </p:txBody>
      </p:sp>
      <p:pic>
        <p:nvPicPr>
          <p:cNvPr id="8196" name="Content Placeholder 15" descr="For Michele.jpg"/>
          <p:cNvPicPr>
            <a:picLocks noGrp="1" noChangeAspect="1"/>
          </p:cNvPicPr>
          <p:nvPr>
            <p:ph idx="1"/>
          </p:nvPr>
        </p:nvPicPr>
        <p:blipFill>
          <a:blip r:embed="rId3"/>
          <a:srcRect/>
          <a:stretch>
            <a:fillRect/>
          </a:stretch>
        </p:blipFill>
        <p:spPr>
          <a:xfrm>
            <a:off x="1639888" y="1600200"/>
            <a:ext cx="5864225" cy="4525963"/>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42" name="Picture 2"/>
          <p:cNvPicPr>
            <a:picLocks noChangeAspect="1" noChangeArrowheads="1"/>
          </p:cNvPicPr>
          <p:nvPr/>
        </p:nvPicPr>
        <p:blipFill>
          <a:blip r:embed="rId2"/>
          <a:srcRect/>
          <a:stretch>
            <a:fillRect/>
          </a:stretch>
        </p:blipFill>
        <p:spPr bwMode="auto">
          <a:xfrm>
            <a:off x="0" y="0"/>
            <a:ext cx="128778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4" descr="\\Helpsvr1\Shared\HELP All\Research Units\ECD Mapping Unit\Maps and Data Library\BC\ABORIGINAL\MAPS\Aboriginal Nations\PNG\Nations_April 16, 2009-01.png"/>
          <p:cNvPicPr>
            <a:picLocks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2"/>
          <a:srcRect/>
          <a:stretch>
            <a:fillRect/>
          </a:stretch>
        </p:blipFill>
        <p:spPr bwMode="auto">
          <a:xfrm>
            <a:off x="0" y="152400"/>
            <a:ext cx="12496800" cy="6705600"/>
          </a:xfrm>
          <a:prstGeom prst="rect">
            <a:avLst/>
          </a:prstGeom>
          <a:noFill/>
          <a:ln w="9525">
            <a:noFill/>
            <a:miter lim="800000"/>
            <a:headEnd/>
            <a:tailEnd/>
          </a:ln>
          <a:effectLst/>
        </p:spPr>
      </p:pic>
      <p:sp>
        <p:nvSpPr>
          <p:cNvPr id="3" name="TextBox 2"/>
          <p:cNvSpPr txBox="1"/>
          <p:nvPr/>
        </p:nvSpPr>
        <p:spPr>
          <a:xfrm>
            <a:off x="5257800" y="228600"/>
            <a:ext cx="3692870" cy="4401205"/>
          </a:xfrm>
          <a:prstGeom prst="rect">
            <a:avLst/>
          </a:prstGeom>
          <a:noFill/>
        </p:spPr>
        <p:txBody>
          <a:bodyPr wrap="square" rtlCol="0">
            <a:spAutoFit/>
          </a:bodyPr>
          <a:lstStyle/>
          <a:p>
            <a:r>
              <a:rPr lang="en-US" sz="2800" dirty="0" smtClean="0">
                <a:latin typeface="+mn-lt"/>
              </a:rPr>
              <a:t>In order to meet our children’s needs,</a:t>
            </a:r>
          </a:p>
          <a:p>
            <a:r>
              <a:rPr lang="en-US" sz="2800" dirty="0" smtClean="0">
                <a:latin typeface="+mn-lt"/>
              </a:rPr>
              <a:t>We must neglect our children’s needs.</a:t>
            </a:r>
          </a:p>
          <a:p>
            <a:endParaRPr lang="en-US" sz="2800" dirty="0">
              <a:latin typeface="+mn-lt"/>
            </a:endParaRPr>
          </a:p>
          <a:p>
            <a:r>
              <a:rPr lang="en-US" sz="2800" dirty="0" smtClean="0">
                <a:latin typeface="+mn-lt"/>
              </a:rPr>
              <a:t>I am the first generation, with legal uncontested custody of my children, in over 4 generations</a:t>
            </a:r>
            <a:endParaRPr lang="en-US" sz="2800" dirty="0">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5458" name="Object 2"/>
          <p:cNvGraphicFramePr>
            <a:graphicFrameLocks noChangeAspect="1"/>
          </p:cNvGraphicFramePr>
          <p:nvPr/>
        </p:nvGraphicFramePr>
        <p:xfrm>
          <a:off x="0" y="0"/>
          <a:ext cx="9144000" cy="6858000"/>
        </p:xfrm>
        <a:graphic>
          <a:graphicData uri="http://schemas.openxmlformats.org/presentationml/2006/ole">
            <p:oleObj spid="_x0000_s275458" name="Slide" r:id="rId3" imgW="4571822" imgH="3428892" progId="PowerPoint.Slide.8">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482" name="Object 2"/>
          <p:cNvGraphicFramePr>
            <a:graphicFrameLocks noChangeAspect="1"/>
          </p:cNvGraphicFramePr>
          <p:nvPr/>
        </p:nvGraphicFramePr>
        <p:xfrm>
          <a:off x="0" y="0"/>
          <a:ext cx="9144000" cy="6858000"/>
        </p:xfrm>
        <a:graphic>
          <a:graphicData uri="http://schemas.openxmlformats.org/presentationml/2006/ole">
            <p:oleObj spid="_x0000_s276482" name="Slide" r:id="rId3" imgW="4571822" imgH="3428892" progId="PowerPoint.Slide.8">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6"/>
          <p:cNvSpPr>
            <a:spLocks noGrp="1"/>
          </p:cNvSpPr>
          <p:nvPr>
            <p:ph type="title"/>
          </p:nvPr>
        </p:nvSpPr>
        <p:spPr/>
        <p:txBody>
          <a:bodyPr/>
          <a:lstStyle/>
          <a:p>
            <a:endParaRPr lang="en-US" smtClean="0"/>
          </a:p>
        </p:txBody>
      </p:sp>
      <p:sp>
        <p:nvSpPr>
          <p:cNvPr id="2051" name="Content Placeholder 17"/>
          <p:cNvSpPr>
            <a:spLocks noGrp="1"/>
          </p:cNvSpPr>
          <p:nvPr>
            <p:ph idx="1"/>
          </p:nvPr>
        </p:nvSpPr>
        <p:spPr/>
        <p:txBody>
          <a:bodyPr/>
          <a:lstStyle/>
          <a:p>
            <a:endParaRPr lang="en-US" smtClean="0"/>
          </a:p>
        </p:txBody>
      </p:sp>
      <p:pic>
        <p:nvPicPr>
          <p:cNvPr id="2052" name="Picture 2" descr="S:\HELP All\Meetings Forums and Workshops\Presentations\presentation templates\HELP ppt sunboy.wmf"/>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053" name="Rectangle 10"/>
          <p:cNvSpPr>
            <a:spLocks noChangeArrowheads="1"/>
          </p:cNvSpPr>
          <p:nvPr/>
        </p:nvSpPr>
        <p:spPr bwMode="auto">
          <a:xfrm>
            <a:off x="1828800" y="609600"/>
            <a:ext cx="5943600" cy="2806922"/>
          </a:xfrm>
          <a:prstGeom prst="rect">
            <a:avLst/>
          </a:prstGeom>
          <a:noFill/>
          <a:ln w="9525">
            <a:noFill/>
            <a:miter lim="800000"/>
            <a:headEnd/>
            <a:tailEnd/>
          </a:ln>
        </p:spPr>
        <p:txBody>
          <a:bodyPr>
            <a:spAutoFit/>
          </a:bodyPr>
          <a:lstStyle/>
          <a:p>
            <a:r>
              <a:rPr lang="en-US" sz="3600" b="1" dirty="0" smtClean="0">
                <a:latin typeface="Arial" charset="0"/>
              </a:rPr>
              <a:t>Time Immemorial to Time Immortal: Relationships with Professionals as Extended Family </a:t>
            </a:r>
            <a:endParaRPr lang="en-US" sz="3600" b="1" dirty="0">
              <a:latin typeface="Arial" charset="0"/>
            </a:endParaRPr>
          </a:p>
          <a:p>
            <a:pPr eaLnBrk="1" hangingPunct="1">
              <a:lnSpc>
                <a:spcPct val="80000"/>
              </a:lnSpc>
            </a:pPr>
            <a:endParaRPr lang="en-US" dirty="0">
              <a:latin typeface="Arial" charset="0"/>
            </a:endParaRPr>
          </a:p>
          <a:p>
            <a:endParaRPr lang="en-US" dirty="0">
              <a:latin typeface="Arial" charset="0"/>
            </a:endParaRPr>
          </a:p>
        </p:txBody>
      </p:sp>
      <p:sp>
        <p:nvSpPr>
          <p:cNvPr id="2054" name="Rectangle 15"/>
          <p:cNvSpPr>
            <a:spLocks noChangeArrowheads="1"/>
          </p:cNvSpPr>
          <p:nvPr/>
        </p:nvSpPr>
        <p:spPr bwMode="auto">
          <a:xfrm>
            <a:off x="2286000" y="3270250"/>
            <a:ext cx="4572000" cy="2063750"/>
          </a:xfrm>
          <a:prstGeom prst="rect">
            <a:avLst/>
          </a:prstGeom>
          <a:noFill/>
          <a:ln w="9525">
            <a:noFill/>
            <a:miter lim="800000"/>
            <a:headEnd/>
            <a:tailEnd/>
          </a:ln>
        </p:spPr>
        <p:txBody>
          <a:bodyPr>
            <a:spAutoFit/>
          </a:bodyPr>
          <a:lstStyle/>
          <a:p>
            <a:pPr algn="ctr" eaLnBrk="1" hangingPunct="1">
              <a:lnSpc>
                <a:spcPct val="80000"/>
              </a:lnSpc>
            </a:pPr>
            <a:endParaRPr lang="en-US" dirty="0">
              <a:latin typeface="Arial" charset="0"/>
            </a:endParaRPr>
          </a:p>
          <a:p>
            <a:pPr algn="ctr" eaLnBrk="1" hangingPunct="1">
              <a:lnSpc>
                <a:spcPct val="80000"/>
              </a:lnSpc>
            </a:pPr>
            <a:endParaRPr lang="en-US" dirty="0">
              <a:latin typeface="Arial" charset="0"/>
            </a:endParaRPr>
          </a:p>
          <a:p>
            <a:pPr algn="ctr" eaLnBrk="1" hangingPunct="1">
              <a:lnSpc>
                <a:spcPct val="80000"/>
              </a:lnSpc>
            </a:pPr>
            <a:endParaRPr lang="en-US" dirty="0">
              <a:latin typeface="Arial" charset="0"/>
            </a:endParaRPr>
          </a:p>
          <a:p>
            <a:pPr algn="ctr" eaLnBrk="1" hangingPunct="1">
              <a:lnSpc>
                <a:spcPct val="80000"/>
              </a:lnSpc>
            </a:pPr>
            <a:endParaRPr lang="en-US" b="1" dirty="0">
              <a:latin typeface="Arial" charset="0"/>
            </a:endParaRPr>
          </a:p>
          <a:p>
            <a:pPr algn="ctr" eaLnBrk="1" hangingPunct="1">
              <a:lnSpc>
                <a:spcPct val="80000"/>
              </a:lnSpc>
            </a:pPr>
            <a:endParaRPr lang="en-US" b="1" dirty="0">
              <a:latin typeface="Arial" charset="0"/>
            </a:endParaRPr>
          </a:p>
          <a:p>
            <a:pPr algn="ctr" eaLnBrk="1" hangingPunct="1">
              <a:lnSpc>
                <a:spcPct val="80000"/>
              </a:lnSpc>
            </a:pPr>
            <a:r>
              <a:rPr lang="en-US" b="1" dirty="0">
                <a:latin typeface="Arial" charset="0"/>
              </a:rPr>
              <a:t>Michele A Sam</a:t>
            </a:r>
          </a:p>
          <a:p>
            <a:pPr algn="ctr" eaLnBrk="1" hangingPunct="1">
              <a:lnSpc>
                <a:spcPct val="80000"/>
              </a:lnSpc>
            </a:pPr>
            <a:r>
              <a:rPr lang="en-US" b="1" dirty="0">
                <a:latin typeface="Arial" charset="0"/>
              </a:rPr>
              <a:t>Ktunaxa Nation</a:t>
            </a:r>
          </a:p>
          <a:p>
            <a:pPr algn="ctr" eaLnBrk="1" hangingPunct="1">
              <a:lnSpc>
                <a:spcPct val="80000"/>
              </a:lnSpc>
            </a:pPr>
            <a:r>
              <a:rPr lang="en-US" b="1" dirty="0">
                <a:latin typeface="Arial" charset="0"/>
              </a:rPr>
              <a:t>Human Early Learning Partnership-</a:t>
            </a:r>
          </a:p>
          <a:p>
            <a:pPr algn="ctr" eaLnBrk="1" hangingPunct="1">
              <a:lnSpc>
                <a:spcPct val="80000"/>
              </a:lnSpc>
            </a:pPr>
            <a:r>
              <a:rPr lang="en-US" b="1" dirty="0">
                <a:latin typeface="Arial" charset="0"/>
              </a:rPr>
              <a:t>Senior Aboriginal Researcher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506" name="Object 2"/>
          <p:cNvGraphicFramePr>
            <a:graphicFrameLocks noChangeAspect="1"/>
          </p:cNvGraphicFramePr>
          <p:nvPr/>
        </p:nvGraphicFramePr>
        <p:xfrm>
          <a:off x="0" y="0"/>
          <a:ext cx="9144000" cy="6858000"/>
        </p:xfrm>
        <a:graphic>
          <a:graphicData uri="http://schemas.openxmlformats.org/presentationml/2006/ole">
            <p:oleObj spid="_x0000_s277506" name="Slide" r:id="rId3" imgW="4571822" imgH="3428892" progId="PowerPoint.Slide.8">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8530" name="Object 2"/>
          <p:cNvGraphicFramePr>
            <a:graphicFrameLocks noChangeAspect="1"/>
          </p:cNvGraphicFramePr>
          <p:nvPr/>
        </p:nvGraphicFramePr>
        <p:xfrm>
          <a:off x="0" y="0"/>
          <a:ext cx="9144000" cy="6858000"/>
        </p:xfrm>
        <a:graphic>
          <a:graphicData uri="http://schemas.openxmlformats.org/presentationml/2006/ole">
            <p:oleObj spid="_x0000_s278530" name="Slide" r:id="rId3" imgW="4571822" imgH="3428892" progId="PowerPoint.Slide.8">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graphicFrame>
        <p:nvGraphicFramePr>
          <p:cNvPr id="279554" name="Object 2"/>
          <p:cNvGraphicFramePr>
            <a:graphicFrameLocks noChangeAspect="1"/>
          </p:cNvGraphicFramePr>
          <p:nvPr/>
        </p:nvGraphicFramePr>
        <p:xfrm>
          <a:off x="0" y="0"/>
          <a:ext cx="9144000" cy="6858000"/>
        </p:xfrm>
        <a:graphic>
          <a:graphicData uri="http://schemas.openxmlformats.org/presentationml/2006/ole">
            <p:oleObj spid="_x0000_s279554" name="Slide" r:id="rId3" imgW="4571822" imgH="3428892" progId="PowerPoint.Slide.8">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graphicFrame>
        <p:nvGraphicFramePr>
          <p:cNvPr id="280578" name="Object 2"/>
          <p:cNvGraphicFramePr>
            <a:graphicFrameLocks noChangeAspect="1"/>
          </p:cNvGraphicFramePr>
          <p:nvPr/>
        </p:nvGraphicFramePr>
        <p:xfrm>
          <a:off x="0" y="0"/>
          <a:ext cx="9144000" cy="6858000"/>
        </p:xfrm>
        <a:graphic>
          <a:graphicData uri="http://schemas.openxmlformats.org/presentationml/2006/ole">
            <p:oleObj spid="_x0000_s280578" name="Slide" r:id="rId3" imgW="4571822" imgH="3428892" progId="PowerPoint.Slide.8">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graphicFrame>
        <p:nvGraphicFramePr>
          <p:cNvPr id="281602" name="Object 2"/>
          <p:cNvGraphicFramePr>
            <a:graphicFrameLocks noChangeAspect="1"/>
          </p:cNvGraphicFramePr>
          <p:nvPr/>
        </p:nvGraphicFramePr>
        <p:xfrm>
          <a:off x="0" y="0"/>
          <a:ext cx="9144000" cy="6858000"/>
        </p:xfrm>
        <a:graphic>
          <a:graphicData uri="http://schemas.openxmlformats.org/presentationml/2006/ole">
            <p:oleObj spid="_x0000_s281602" name="Slide" r:id="rId3" imgW="4571822" imgH="3428892" progId="PowerPoint.Slide.8">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5218" name="Picture 2"/>
          <p:cNvPicPr>
            <a:picLocks noChangeAspect="1" noChangeArrowheads="1"/>
          </p:cNvPicPr>
          <p:nvPr/>
        </p:nvPicPr>
        <p:blipFill>
          <a:blip r:embed="rId2"/>
          <a:srcRect/>
          <a:stretch>
            <a:fillRect/>
          </a:stretch>
        </p:blipFill>
        <p:spPr bwMode="auto">
          <a:xfrm>
            <a:off x="0" y="76200"/>
            <a:ext cx="9296400" cy="6858000"/>
          </a:xfrm>
          <a:prstGeom prst="rect">
            <a:avLst/>
          </a:prstGeom>
          <a:noFill/>
          <a:ln w="9525">
            <a:noFill/>
            <a:miter lim="800000"/>
            <a:headEnd/>
            <a:tailEnd/>
          </a:ln>
          <a:effectLst/>
        </p:spPr>
      </p:pic>
      <p:sp>
        <p:nvSpPr>
          <p:cNvPr id="5" name="TextBox 4"/>
          <p:cNvSpPr txBox="1"/>
          <p:nvPr/>
        </p:nvSpPr>
        <p:spPr>
          <a:xfrm>
            <a:off x="0" y="5486400"/>
            <a:ext cx="5955476" cy="1200329"/>
          </a:xfrm>
          <a:prstGeom prst="rect">
            <a:avLst/>
          </a:prstGeom>
          <a:noFill/>
        </p:spPr>
        <p:txBody>
          <a:bodyPr wrap="none" rtlCol="0">
            <a:spAutoFit/>
          </a:bodyPr>
          <a:lstStyle/>
          <a:p>
            <a:r>
              <a:rPr lang="en-US" sz="3600" dirty="0" smtClean="0">
                <a:solidFill>
                  <a:schemeClr val="bg1"/>
                </a:solidFill>
                <a:latin typeface="+mj-lt"/>
              </a:rPr>
              <a:t>Creating a new memory </a:t>
            </a:r>
          </a:p>
          <a:p>
            <a:r>
              <a:rPr lang="en-US" sz="3600" dirty="0" smtClean="0">
                <a:solidFill>
                  <a:schemeClr val="bg1"/>
                </a:solidFill>
                <a:latin typeface="+mj-lt"/>
              </a:rPr>
              <a:t>in the minds of our children</a:t>
            </a:r>
            <a:r>
              <a:rPr lang="en-US" dirty="0" smtClean="0"/>
              <a:t>…</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06" name="Object 2"/>
          <p:cNvGraphicFramePr>
            <a:graphicFrameLocks noChangeAspect="1"/>
          </p:cNvGraphicFramePr>
          <p:nvPr/>
        </p:nvGraphicFramePr>
        <p:xfrm>
          <a:off x="0" y="0"/>
          <a:ext cx="9144000" cy="6858000"/>
        </p:xfrm>
        <a:graphic>
          <a:graphicData uri="http://schemas.openxmlformats.org/presentationml/2006/ole">
            <p:oleObj spid="_x0000_s258050" name="Acrobat Document" r:id="rId3" imgW="7128000" imgH="5163480" progId="AcroExch.Document.7">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457200" y="304800"/>
            <a:ext cx="8229600" cy="1143000"/>
          </a:xfrm>
        </p:spPr>
        <p:txBody>
          <a:bodyPr/>
          <a:lstStyle/>
          <a:p>
            <a:r>
              <a:rPr lang="en-US" sz="4000" b="1" dirty="0" smtClean="0"/>
              <a:t>Ideological and Spatial Diaspora</a:t>
            </a:r>
            <a:r>
              <a:rPr lang="en-US" sz="4000" dirty="0" smtClean="0"/>
              <a:t>	</a:t>
            </a:r>
          </a:p>
        </p:txBody>
      </p:sp>
      <p:sp>
        <p:nvSpPr>
          <p:cNvPr id="202755" name="Rectangle 3"/>
          <p:cNvSpPr>
            <a:spLocks noGrp="1" noChangeArrowheads="1"/>
          </p:cNvSpPr>
          <p:nvPr>
            <p:ph type="body" idx="1"/>
          </p:nvPr>
        </p:nvSpPr>
        <p:spPr/>
        <p:txBody>
          <a:bodyPr/>
          <a:lstStyle/>
          <a:p>
            <a:r>
              <a:rPr lang="en-US" sz="2800" dirty="0" smtClean="0"/>
              <a:t>Cree Scholar Neal McLeod describes the processes of exile as not only land based, but also how over generations our limited relationship to our lands perpetuates our limited relationship to our ways of knowing, doing and being.</a:t>
            </a:r>
          </a:p>
          <a:p>
            <a:r>
              <a:rPr lang="en-US" sz="2800" dirty="0" smtClean="0"/>
              <a:t>He also suggests that “coming home” is possible by re-energizing indigenous values. </a:t>
            </a:r>
          </a:p>
          <a:p>
            <a:r>
              <a:rPr lang="en-US" sz="2800" dirty="0" smtClean="0"/>
              <a:t>Is “Education is our new Buffalo” ?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endParaRPr lang="en-US" smtClean="0"/>
          </a:p>
        </p:txBody>
      </p:sp>
      <p:pic>
        <p:nvPicPr>
          <p:cNvPr id="4099" name="Picture 3" descr="First Nations' Communities"/>
          <p:cNvPicPr>
            <a:picLocks noGrp="1" noChangeAspect="1" noChangeArrowheads="1"/>
          </p:cNvPicPr>
          <p:nvPr>
            <p:ph type="body" idx="1"/>
          </p:nvPr>
        </p:nvPicPr>
        <p:blipFill>
          <a:blip r:embed="rId3"/>
          <a:srcRect/>
          <a:stretch>
            <a:fillRect/>
          </a:stretch>
        </p:blipFill>
        <p:spPr>
          <a:xfrm>
            <a:off x="0" y="31750"/>
            <a:ext cx="9144000" cy="6897688"/>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6" name="Picture 4" descr="first day at the beach for the 'summer' 039"/>
          <p:cNvPicPr>
            <a:picLocks noChangeAspect="1" noChangeArrowheads="1"/>
          </p:cNvPicPr>
          <p:nvPr/>
        </p:nvPicPr>
        <p:blipFill>
          <a:blip r:embed="rId2"/>
          <a:srcRect/>
          <a:stretch>
            <a:fillRect/>
          </a:stretch>
        </p:blipFill>
        <p:spPr bwMode="auto">
          <a:xfrm>
            <a:off x="508000" y="457200"/>
            <a:ext cx="8128000" cy="6096000"/>
          </a:xfrm>
          <a:prstGeom prst="rect">
            <a:avLst/>
          </a:prstGeom>
          <a:noFill/>
        </p:spPr>
      </p:pic>
      <p:sp>
        <p:nvSpPr>
          <p:cNvPr id="197637" name="Text Box 5"/>
          <p:cNvSpPr txBox="1">
            <a:spLocks noChangeArrowheads="1"/>
          </p:cNvSpPr>
          <p:nvPr/>
        </p:nvSpPr>
        <p:spPr bwMode="auto">
          <a:xfrm>
            <a:off x="698500" y="3557588"/>
            <a:ext cx="7572375" cy="1401762"/>
          </a:xfrm>
          <a:prstGeom prst="rect">
            <a:avLst/>
          </a:prstGeom>
          <a:noFill/>
          <a:ln w="9525">
            <a:noFill/>
            <a:miter lim="800000"/>
            <a:headEnd/>
            <a:tailEnd/>
          </a:ln>
          <a:effectLst/>
        </p:spPr>
        <p:txBody>
          <a:bodyPr wrap="none">
            <a:spAutoFit/>
          </a:bodyPr>
          <a:lstStyle/>
          <a:p>
            <a:r>
              <a:rPr lang="en-US" sz="2000" b="1">
                <a:solidFill>
                  <a:schemeClr val="bg1"/>
                </a:solidFill>
              </a:rPr>
              <a:t>Dysconsciousness</a:t>
            </a:r>
          </a:p>
          <a:p>
            <a:pPr>
              <a:lnSpc>
                <a:spcPct val="90000"/>
              </a:lnSpc>
              <a:spcBef>
                <a:spcPct val="20000"/>
              </a:spcBef>
              <a:buFontTx/>
              <a:buChar char="•"/>
            </a:pPr>
            <a:r>
              <a:rPr lang="en-US" sz="2000" b="1">
                <a:solidFill>
                  <a:schemeClr val="bg1"/>
                </a:solidFill>
              </a:rPr>
              <a:t> involves a subjective identification with an ideological </a:t>
            </a:r>
          </a:p>
          <a:p>
            <a:pPr>
              <a:lnSpc>
                <a:spcPct val="90000"/>
              </a:lnSpc>
              <a:spcBef>
                <a:spcPct val="20000"/>
              </a:spcBef>
            </a:pPr>
            <a:r>
              <a:rPr lang="en-US" sz="2000" b="1">
                <a:solidFill>
                  <a:schemeClr val="bg1"/>
                </a:solidFill>
              </a:rPr>
              <a:t>viewpoint that admits no fundamentally alternative vision of society </a:t>
            </a:r>
          </a:p>
          <a:p>
            <a:pPr>
              <a:lnSpc>
                <a:spcPct val="90000"/>
              </a:lnSpc>
              <a:spcBef>
                <a:spcPct val="20000"/>
              </a:spcBef>
            </a:pPr>
            <a:r>
              <a:rPr lang="en-US" sz="2000" b="1">
                <a:solidFill>
                  <a:schemeClr val="bg1"/>
                </a:solidFill>
              </a:rPr>
              <a:t>(in King, J.E., 1991 pg 135).</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idx="4294967295"/>
          </p:nvPr>
        </p:nvSpPr>
        <p:spPr/>
        <p:txBody>
          <a:bodyPr/>
          <a:lstStyle/>
          <a:p>
            <a:r>
              <a:rPr lang="en-US" sz="4000" b="1" dirty="0" smtClean="0"/>
              <a:t>Seven processes of Colonization</a:t>
            </a:r>
            <a:r>
              <a:rPr lang="en-US" sz="1200" dirty="0" smtClean="0"/>
              <a:t/>
            </a:r>
            <a:br>
              <a:rPr lang="en-US" sz="1200" dirty="0" smtClean="0"/>
            </a:br>
            <a:r>
              <a:rPr lang="en-US" sz="1400" b="1" dirty="0" smtClean="0"/>
              <a:t/>
            </a:r>
            <a:br>
              <a:rPr lang="en-US" sz="1400" b="1" dirty="0" smtClean="0"/>
            </a:br>
            <a:endParaRPr lang="en-US" sz="4000" b="1" dirty="0" smtClean="0"/>
          </a:p>
        </p:txBody>
      </p:sp>
      <p:sp>
        <p:nvSpPr>
          <p:cNvPr id="108547" name="Rectangle 3"/>
          <p:cNvSpPr>
            <a:spLocks noGrp="1" noChangeArrowheads="1"/>
          </p:cNvSpPr>
          <p:nvPr>
            <p:ph type="body" idx="4294967295"/>
          </p:nvPr>
        </p:nvSpPr>
        <p:spPr>
          <a:xfrm>
            <a:off x="457200" y="1219200"/>
            <a:ext cx="8229600" cy="4525963"/>
          </a:xfrm>
        </p:spPr>
        <p:txBody>
          <a:bodyPr/>
          <a:lstStyle/>
          <a:p>
            <a:r>
              <a:rPr lang="en-US" sz="2800" dirty="0" smtClean="0"/>
              <a:t>Geographical incursion of colonizing group</a:t>
            </a:r>
          </a:p>
          <a:p>
            <a:r>
              <a:rPr lang="en-US" sz="2800" dirty="0" smtClean="0"/>
              <a:t>Socio-cultural destruction</a:t>
            </a:r>
          </a:p>
          <a:p>
            <a:r>
              <a:rPr lang="en-US" sz="2800" dirty="0" smtClean="0"/>
              <a:t>External Political Control</a:t>
            </a:r>
          </a:p>
          <a:p>
            <a:r>
              <a:rPr lang="en-US" sz="2800" dirty="0" smtClean="0"/>
              <a:t>Economic dependence/economic development</a:t>
            </a:r>
          </a:p>
          <a:p>
            <a:r>
              <a:rPr lang="en-US" sz="2800" dirty="0" smtClean="0"/>
              <a:t>Provision of low quality social services</a:t>
            </a:r>
          </a:p>
          <a:p>
            <a:r>
              <a:rPr lang="en-US" sz="2800" dirty="0" smtClean="0"/>
              <a:t>Racism</a:t>
            </a:r>
          </a:p>
          <a:p>
            <a:r>
              <a:rPr lang="en-US" sz="2800" dirty="0" err="1" smtClean="0"/>
              <a:t>Colour</a:t>
            </a:r>
            <a:r>
              <a:rPr lang="en-US" sz="2800" dirty="0" smtClean="0"/>
              <a:t> Line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rot="10800000" flipH="1" flipV="1">
            <a:off x="0" y="-43797"/>
            <a:ext cx="9144000" cy="6901797"/>
          </a:xfrm>
          <a:prstGeom prst="rect">
            <a:avLst/>
          </a:prstGeom>
          <a:noFill/>
          <a:ln w="9525">
            <a:noFill/>
            <a:miter lim="800000"/>
            <a:headEnd/>
            <a:tailEnd/>
          </a:ln>
          <a:effectLst/>
        </p:spPr>
      </p:pic>
      <p:sp>
        <p:nvSpPr>
          <p:cNvPr id="4" name="TextBox 3"/>
          <p:cNvSpPr txBox="1"/>
          <p:nvPr/>
        </p:nvSpPr>
        <p:spPr>
          <a:xfrm>
            <a:off x="304800" y="304800"/>
            <a:ext cx="3886200" cy="6075509"/>
          </a:xfrm>
          <a:prstGeom prst="rect">
            <a:avLst/>
          </a:prstGeom>
          <a:noFill/>
        </p:spPr>
        <p:txBody>
          <a:bodyPr wrap="square" rtlCol="0">
            <a:spAutoFit/>
          </a:bodyPr>
          <a:lstStyle/>
          <a:p>
            <a:pPr>
              <a:lnSpc>
                <a:spcPct val="90000"/>
              </a:lnSpc>
            </a:pPr>
            <a:r>
              <a:rPr lang="en-US" sz="2400" dirty="0" smtClean="0">
                <a:latin typeface="+mn-lt"/>
              </a:rPr>
              <a:t>Four basic principles underlie Federal Indian Policy implemented in British Columbia. </a:t>
            </a:r>
          </a:p>
          <a:p>
            <a:pPr>
              <a:lnSpc>
                <a:spcPct val="90000"/>
              </a:lnSpc>
            </a:pPr>
            <a:r>
              <a:rPr lang="en-US" sz="2400" dirty="0" smtClean="0">
                <a:latin typeface="+mn-lt"/>
              </a:rPr>
              <a:t>They are:</a:t>
            </a:r>
          </a:p>
          <a:p>
            <a:pPr>
              <a:lnSpc>
                <a:spcPct val="90000"/>
              </a:lnSpc>
              <a:buFontTx/>
              <a:buNone/>
            </a:pPr>
            <a:r>
              <a:rPr lang="en-US" sz="2400" dirty="0" smtClean="0">
                <a:latin typeface="+mn-lt"/>
              </a:rPr>
              <a:t>	-Indians are Inferior.</a:t>
            </a:r>
          </a:p>
          <a:p>
            <a:pPr>
              <a:lnSpc>
                <a:spcPct val="90000"/>
              </a:lnSpc>
              <a:buFontTx/>
              <a:buNone/>
            </a:pPr>
            <a:r>
              <a:rPr lang="en-US" sz="2400" dirty="0" smtClean="0">
                <a:latin typeface="+mn-lt"/>
              </a:rPr>
              <a:t>	-There are inherent 	land use, land 	misuse  and land 	abuse issues by 	Indian people.</a:t>
            </a:r>
          </a:p>
          <a:p>
            <a:pPr>
              <a:lnSpc>
                <a:spcPct val="90000"/>
              </a:lnSpc>
              <a:buFontTx/>
              <a:buNone/>
            </a:pPr>
            <a:r>
              <a:rPr lang="en-US" sz="2400" dirty="0" smtClean="0">
                <a:latin typeface="+mn-lt"/>
              </a:rPr>
              <a:t>	-Indian ways of 	living 	are 	detrimental to </a:t>
            </a:r>
            <a:r>
              <a:rPr lang="en-US" sz="2400" dirty="0">
                <a:latin typeface="+mn-lt"/>
              </a:rPr>
              <a:t>	</a:t>
            </a:r>
            <a:r>
              <a:rPr lang="en-US" sz="2400" dirty="0" smtClean="0">
                <a:latin typeface="+mn-lt"/>
              </a:rPr>
              <a:t>ourselves.</a:t>
            </a:r>
          </a:p>
          <a:p>
            <a:pPr>
              <a:lnSpc>
                <a:spcPct val="90000"/>
              </a:lnSpc>
              <a:buFontTx/>
              <a:buNone/>
            </a:pPr>
            <a:r>
              <a:rPr lang="en-US" sz="2400" dirty="0" smtClean="0">
                <a:latin typeface="+mn-lt"/>
              </a:rPr>
              <a:t>	-Indian extinction is 	inevitable.</a:t>
            </a:r>
          </a:p>
          <a:p>
            <a:pPr>
              <a:lnSpc>
                <a:spcPct val="90000"/>
              </a:lnSpc>
              <a:buFontTx/>
              <a:buNone/>
            </a:pPr>
            <a:endParaRPr lang="en-US" sz="2400" dirty="0" smtClean="0">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endParaRPr lang="en-US" smtClean="0"/>
          </a:p>
        </p:txBody>
      </p:sp>
      <p:pic>
        <p:nvPicPr>
          <p:cNvPr id="5123" name="Picture 3" descr="TT"/>
          <p:cNvPicPr>
            <a:picLocks noGrp="1" noChangeAspect="1" noChangeArrowheads="1"/>
          </p:cNvPicPr>
          <p:nvPr>
            <p:ph type="body" idx="4294967295"/>
          </p:nvPr>
        </p:nvPicPr>
        <p:blipFill>
          <a:blip r:embed="rId3"/>
          <a:srcRect/>
          <a:stretch>
            <a:fillRect/>
          </a:stretch>
        </p:blipFill>
        <p:spPr>
          <a:xfrm>
            <a:off x="0" y="3175"/>
            <a:ext cx="9144000" cy="6854825"/>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1150</TotalTime>
  <Words>520</Words>
  <Application>Microsoft PowerPoint</Application>
  <PresentationFormat>On-screen Show (4:3)</PresentationFormat>
  <Paragraphs>68</Paragraphs>
  <Slides>25</Slides>
  <Notes>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28" baseType="lpstr">
      <vt:lpstr>Default Design</vt:lpstr>
      <vt:lpstr>Acrobat Document</vt:lpstr>
      <vt:lpstr>Slide</vt:lpstr>
      <vt:lpstr>Slide 1</vt:lpstr>
      <vt:lpstr>Slide 2</vt:lpstr>
      <vt:lpstr>Slide 3</vt:lpstr>
      <vt:lpstr>Ideological and Spatial Diaspora </vt:lpstr>
      <vt:lpstr>Slide 5</vt:lpstr>
      <vt:lpstr>Slide 6</vt:lpstr>
      <vt:lpstr>Seven processes of Colonization  </vt:lpstr>
      <vt:lpstr>Slide 8</vt:lpstr>
      <vt:lpstr>Slide 9</vt:lpstr>
      <vt:lpstr>Slide 10</vt:lpstr>
      <vt:lpstr>Slide 11</vt:lpstr>
      <vt:lpstr>Slide 12</vt:lpstr>
      <vt:lpstr>Slide 13</vt:lpstr>
      <vt:lpstr>Human Early Learning Partnership</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mpighini</cp:lastModifiedBy>
  <cp:revision>82</cp:revision>
  <cp:lastPrinted>1601-01-01T00:00:00Z</cp:lastPrinted>
  <dcterms:created xsi:type="dcterms:W3CDTF">1601-01-01T00:00:00Z</dcterms:created>
  <dcterms:modified xsi:type="dcterms:W3CDTF">2009-09-25T21:03:21Z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